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91" r:id="rId3"/>
    <p:sldId id="292" r:id="rId4"/>
    <p:sldId id="293" r:id="rId5"/>
    <p:sldId id="264" r:id="rId6"/>
    <p:sldId id="265" r:id="rId7"/>
    <p:sldId id="280" r:id="rId8"/>
    <p:sldId id="266" r:id="rId9"/>
    <p:sldId id="267" r:id="rId10"/>
    <p:sldId id="268" r:id="rId11"/>
    <p:sldId id="296" r:id="rId12"/>
    <p:sldId id="297" r:id="rId13"/>
    <p:sldId id="277" r:id="rId14"/>
    <p:sldId id="269"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686"/>
    <a:srgbClr val="FFFFFF"/>
    <a:srgbClr val="C3644A"/>
    <a:srgbClr val="000000"/>
    <a:srgbClr val="B2B2B2"/>
    <a:srgbClr val="99C9ED"/>
    <a:srgbClr val="7E1B71"/>
    <a:srgbClr val="002C47"/>
    <a:srgbClr val="D7DF9A"/>
    <a:srgbClr val="D8A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73182" autoAdjust="0"/>
  </p:normalViewPr>
  <p:slideViewPr>
    <p:cSldViewPr>
      <p:cViewPr>
        <p:scale>
          <a:sx n="88" d="100"/>
          <a:sy n="88" d="100"/>
        </p:scale>
        <p:origin x="-384" y="-72"/>
      </p:cViewPr>
      <p:guideLst>
        <p:guide orient="horz" pos="2160"/>
        <p:guide pos="2880"/>
      </p:guideLst>
    </p:cSldViewPr>
  </p:slideViewPr>
  <p:outlineViewPr>
    <p:cViewPr>
      <p:scale>
        <a:sx n="33" d="100"/>
        <a:sy n="33" d="100"/>
      </p:scale>
      <p:origin x="0" y="-10062"/>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200">
              <a:solidFill>
                <a:srgbClr val="000000"/>
              </a:solidFill>
              <a:latin typeface="Arial" panose="020B0604020202020204" pitchFamily="34" charset="0"/>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78B5AE"/>
            </a:solidFill>
          </c:spPr>
          <c:invertIfNegative val="0"/>
          <c:dPt>
            <c:idx val="1"/>
            <c:invertIfNegative val="0"/>
            <c:bubble3D val="0"/>
            <c:spPr>
              <a:solidFill>
                <a:srgbClr val="C3644A"/>
              </a:solidFill>
            </c:spPr>
          </c:dPt>
          <c:dPt>
            <c:idx val="2"/>
            <c:invertIfNegative val="0"/>
            <c:bubble3D val="0"/>
            <c:spPr>
              <a:solidFill>
                <a:srgbClr val="7E1B71"/>
              </a:solidFill>
            </c:spPr>
          </c:dPt>
          <c:dPt>
            <c:idx val="3"/>
            <c:invertIfNegative val="0"/>
            <c:bubble3D val="0"/>
            <c:spPr>
              <a:solidFill>
                <a:srgbClr val="D8AE18"/>
              </a:solidFill>
            </c:spPr>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0"/>
        <c:axId val="110174592"/>
        <c:axId val="110176128"/>
      </c:barChart>
      <c:catAx>
        <c:axId val="110174592"/>
        <c:scaling>
          <c:orientation val="minMax"/>
        </c:scaling>
        <c:delete val="0"/>
        <c:axPos val="b"/>
        <c:numFmt formatCode="General" sourceLinked="0"/>
        <c:majorTickMark val="out"/>
        <c:minorTickMark val="none"/>
        <c:tickLblPos val="nextTo"/>
        <c:spPr>
          <a:ln>
            <a:solidFill>
              <a:srgbClr val="B2B2B2"/>
            </a:solidFill>
          </a:ln>
        </c:spPr>
        <c:txPr>
          <a:bodyPr/>
          <a:lstStyle/>
          <a:p>
            <a:pPr>
              <a:defRPr sz="1000">
                <a:solidFill>
                  <a:srgbClr val="000000"/>
                </a:solidFill>
                <a:latin typeface="Arial" panose="020B0604020202020204" pitchFamily="34" charset="0"/>
                <a:cs typeface="Arial" panose="020B0604020202020204" pitchFamily="34" charset="0"/>
              </a:defRPr>
            </a:pPr>
            <a:endParaRPr lang="en-US"/>
          </a:p>
        </c:txPr>
        <c:crossAx val="110176128"/>
        <c:crosses val="autoZero"/>
        <c:auto val="1"/>
        <c:lblAlgn val="ctr"/>
        <c:lblOffset val="100"/>
        <c:noMultiLvlLbl val="0"/>
      </c:catAx>
      <c:valAx>
        <c:axId val="110176128"/>
        <c:scaling>
          <c:orientation val="minMax"/>
        </c:scaling>
        <c:delete val="0"/>
        <c:axPos val="l"/>
        <c:majorGridlines>
          <c:spPr>
            <a:ln>
              <a:noFill/>
            </a:ln>
          </c:spPr>
        </c:majorGridlines>
        <c:numFmt formatCode="General" sourceLinked="1"/>
        <c:majorTickMark val="out"/>
        <c:minorTickMark val="none"/>
        <c:tickLblPos val="nextTo"/>
        <c:spPr>
          <a:ln>
            <a:solidFill>
              <a:srgbClr val="B2B2B2"/>
            </a:solidFill>
          </a:ln>
        </c:spPr>
        <c:txPr>
          <a:bodyPr/>
          <a:lstStyle/>
          <a:p>
            <a:pPr>
              <a:defRPr sz="1050">
                <a:solidFill>
                  <a:srgbClr val="000000"/>
                </a:solidFill>
                <a:latin typeface="Arial" panose="020B0604020202020204" pitchFamily="34" charset="0"/>
                <a:cs typeface="Arial" panose="020B0604020202020204" pitchFamily="34" charset="0"/>
              </a:defRPr>
            </a:pPr>
            <a:endParaRPr lang="en-US"/>
          </a:p>
        </c:txPr>
        <c:crossAx val="110174592"/>
        <c:crosses val="autoZero"/>
        <c:crossBetween val="between"/>
      </c:valAx>
    </c:plotArea>
    <c:legend>
      <c:legendPos val="r"/>
      <c:overlay val="0"/>
      <c:txPr>
        <a:bodyPr/>
        <a:lstStyle/>
        <a:p>
          <a:pPr>
            <a:defRPr sz="1000">
              <a:solidFill>
                <a:srgbClr val="000000"/>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782C52-247D-4492-98D4-C0EECCD9347C}" type="datetimeFigureOut">
              <a:rPr lang="en-AU" smtClean="0"/>
              <a:t>13/03/2017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D68B12-AEB1-412E-9EBA-07463413B6D2}" type="slidenum">
              <a:rPr lang="en-AU" smtClean="0"/>
              <a:t>‹#›</a:t>
            </a:fld>
            <a:endParaRPr lang="en-AU"/>
          </a:p>
        </p:txBody>
      </p:sp>
    </p:spTree>
    <p:extLst>
      <p:ext uri="{BB962C8B-B14F-4D97-AF65-F5344CB8AC3E}">
        <p14:creationId xmlns:p14="http://schemas.microsoft.com/office/powerpoint/2010/main" val="52278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smtClean="0"/>
              <a:t>EMRC</a:t>
            </a:r>
          </a:p>
          <a:p>
            <a:endParaRPr lang="en-AU" sz="1600" dirty="0" smtClean="0"/>
          </a:p>
          <a:p>
            <a:r>
              <a:rPr lang="en-AU" sz="1600" dirty="0" smtClean="0"/>
              <a:t>Intro of people</a:t>
            </a:r>
          </a:p>
        </p:txBody>
      </p:sp>
      <p:sp>
        <p:nvSpPr>
          <p:cNvPr id="4" name="Slide Number Placeholder 3"/>
          <p:cNvSpPr>
            <a:spLocks noGrp="1"/>
          </p:cNvSpPr>
          <p:nvPr>
            <p:ph type="sldNum" sz="quarter" idx="10"/>
          </p:nvPr>
        </p:nvSpPr>
        <p:spPr/>
        <p:txBody>
          <a:bodyPr/>
          <a:lstStyle/>
          <a:p>
            <a:fld id="{5AD68B12-AEB1-412E-9EBA-07463413B6D2}" type="slidenum">
              <a:rPr lang="en-AU" smtClean="0"/>
              <a:t>1</a:t>
            </a:fld>
            <a:endParaRPr lang="en-AU"/>
          </a:p>
        </p:txBody>
      </p:sp>
    </p:spTree>
    <p:extLst>
      <p:ext uri="{BB962C8B-B14F-4D97-AF65-F5344CB8AC3E}">
        <p14:creationId xmlns:p14="http://schemas.microsoft.com/office/powerpoint/2010/main" val="362470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tx2"/>
                </a:solidFill>
              </a:rPr>
              <a:t>Michael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dirty="0" smtClean="0"/>
          </a:p>
          <a:p>
            <a:r>
              <a:rPr lang="en-AU" sz="1600" dirty="0" smtClean="0"/>
              <a:t>How are tenders evaluated?</a:t>
            </a:r>
            <a:r>
              <a:rPr lang="en-AU" sz="1600" baseline="0" dirty="0" smtClean="0"/>
              <a:t> </a:t>
            </a:r>
          </a:p>
          <a:p>
            <a:endParaRPr lang="en-AU" sz="1600" baseline="0" dirty="0" smtClean="0"/>
          </a:p>
          <a:p>
            <a:r>
              <a:rPr lang="en-AU" sz="1600" dirty="0" smtClean="0"/>
              <a:t>Tenders</a:t>
            </a:r>
            <a:r>
              <a:rPr lang="en-AU" sz="1600" baseline="0" dirty="0" smtClean="0"/>
              <a:t> are evaluated against the Evaluation Criteria for the ‘most advantageous’ (terminology per regulations) offer to be accepted.</a:t>
            </a:r>
          </a:p>
          <a:p>
            <a:endParaRPr lang="en-AU" sz="1600" baseline="0" dirty="0" smtClean="0"/>
          </a:p>
          <a:p>
            <a:r>
              <a:rPr lang="en-AU" sz="1600" baseline="0" dirty="0" smtClean="0"/>
              <a:t>This will be the offer that best meets the needs of the council, for the best possible price.</a:t>
            </a:r>
          </a:p>
          <a:p>
            <a:endParaRPr lang="en-AU" sz="1600" baseline="0" dirty="0" smtClean="0"/>
          </a:p>
          <a:p>
            <a:r>
              <a:rPr lang="en-AU" sz="1600" baseline="0" dirty="0" smtClean="0"/>
              <a:t>It is not price alone, and price is usually considered after the qualitative assessment.</a:t>
            </a:r>
          </a:p>
          <a:p>
            <a:endParaRPr lang="en-AU" sz="1600" baseline="0" dirty="0" smtClean="0"/>
          </a:p>
          <a:p>
            <a:r>
              <a:rPr lang="en-AU" sz="1600" baseline="0" dirty="0" smtClean="0"/>
              <a:t>Some interesting contract management discussion as a result of the photos above.</a:t>
            </a:r>
            <a:endParaRPr lang="en-AU" sz="1600" dirty="0"/>
          </a:p>
        </p:txBody>
      </p:sp>
      <p:sp>
        <p:nvSpPr>
          <p:cNvPr id="4" name="Slide Number Placeholder 3"/>
          <p:cNvSpPr>
            <a:spLocks noGrp="1"/>
          </p:cNvSpPr>
          <p:nvPr>
            <p:ph type="sldNum" sz="quarter" idx="10"/>
          </p:nvPr>
        </p:nvSpPr>
        <p:spPr/>
        <p:txBody>
          <a:bodyPr/>
          <a:lstStyle/>
          <a:p>
            <a:fld id="{5AD68B12-AEB1-412E-9EBA-07463413B6D2}" type="slidenum">
              <a:rPr lang="en-AU" smtClean="0"/>
              <a:t>10</a:t>
            </a:fld>
            <a:endParaRPr lang="en-AU"/>
          </a:p>
        </p:txBody>
      </p:sp>
    </p:spTree>
    <p:extLst>
      <p:ext uri="{BB962C8B-B14F-4D97-AF65-F5344CB8AC3E}">
        <p14:creationId xmlns:p14="http://schemas.microsoft.com/office/powerpoint/2010/main" val="273208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395288"/>
            <a:ext cx="3529013" cy="2646362"/>
          </a:xfrm>
        </p:spPr>
      </p:sp>
      <p:sp>
        <p:nvSpPr>
          <p:cNvPr id="3" name="Notes Placeholder 2"/>
          <p:cNvSpPr>
            <a:spLocks noGrp="1"/>
          </p:cNvSpPr>
          <p:nvPr>
            <p:ph type="body" idx="1"/>
          </p:nvPr>
        </p:nvSpPr>
        <p:spPr>
          <a:xfrm>
            <a:off x="476672" y="3275855"/>
            <a:ext cx="6120680" cy="54093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baseline="0" dirty="0" smtClean="0"/>
              <a:t>Michael </a:t>
            </a:r>
          </a:p>
          <a:p>
            <a:pPr marL="0" indent="0">
              <a:buNone/>
            </a:pPr>
            <a:endParaRPr lang="en-AU" sz="1600" dirty="0" smtClean="0"/>
          </a:p>
          <a:p>
            <a:pPr marL="0" indent="0">
              <a:buNone/>
            </a:pPr>
            <a:endParaRPr lang="en-AU" sz="1600" dirty="0" smtClean="0"/>
          </a:p>
          <a:p>
            <a:r>
              <a:rPr lang="en-AU" dirty="0" smtClean="0"/>
              <a:t>Tenders are generally evaluated based on ‘Value</a:t>
            </a:r>
            <a:r>
              <a:rPr lang="en-AU" baseline="0" dirty="0" smtClean="0"/>
              <a:t> for Money’ This </a:t>
            </a:r>
            <a:r>
              <a:rPr lang="en-AU" b="1" baseline="0" dirty="0" smtClean="0"/>
              <a:t>does not </a:t>
            </a:r>
            <a:r>
              <a:rPr lang="en-AU" b="0" baseline="0" dirty="0" smtClean="0"/>
              <a:t>mean the lowest price – in fact price is usually an secondary evaluation.</a:t>
            </a:r>
          </a:p>
          <a:p>
            <a:endParaRPr lang="en-AU" b="0" baseline="0" dirty="0" smtClean="0"/>
          </a:p>
          <a:p>
            <a:r>
              <a:rPr lang="en-AU" b="0" baseline="0" dirty="0" smtClean="0"/>
              <a:t>Looking for what best meets the requirements, at the best price.</a:t>
            </a:r>
          </a:p>
          <a:p>
            <a:endParaRPr lang="en-AU" b="0" baseline="0" dirty="0" smtClean="0"/>
          </a:p>
          <a:p>
            <a:r>
              <a:rPr lang="en-AU" b="0" baseline="0" dirty="0" smtClean="0"/>
              <a:t>Compliance Criteria – Qualitative Criteria – Price </a:t>
            </a:r>
          </a:p>
          <a:p>
            <a:endParaRPr lang="en-AU" b="0" baseline="0" dirty="0" smtClean="0"/>
          </a:p>
          <a:p>
            <a:r>
              <a:rPr lang="en-AU" b="0" baseline="0" dirty="0" smtClean="0"/>
              <a:t>Important to read and follow the instructions with regard to offer, especially pricing for a fair evaluation.</a:t>
            </a:r>
          </a:p>
          <a:p>
            <a:endParaRPr lang="en-AU" b="0" baseline="0" dirty="0" smtClean="0"/>
          </a:p>
          <a:p>
            <a:r>
              <a:rPr lang="en-AU" b="0" baseline="0" dirty="0" smtClean="0"/>
              <a:t>If you want to offer in a different way, you may be able to – ask, but make sure its in addition to what’s required, not in replacing what’s required.</a:t>
            </a:r>
            <a:endParaRPr lang="en-AU" dirty="0" smtClean="0"/>
          </a:p>
          <a:p>
            <a:endParaRPr lang="en-AU" dirty="0"/>
          </a:p>
        </p:txBody>
      </p:sp>
      <p:sp>
        <p:nvSpPr>
          <p:cNvPr id="4" name="Slide Number Placeholder 3"/>
          <p:cNvSpPr>
            <a:spLocks noGrp="1"/>
          </p:cNvSpPr>
          <p:nvPr>
            <p:ph type="sldNum" sz="quarter" idx="10"/>
          </p:nvPr>
        </p:nvSpPr>
        <p:spPr/>
        <p:txBody>
          <a:bodyPr/>
          <a:lstStyle/>
          <a:p>
            <a:fld id="{5AD68B12-AEB1-412E-9EBA-07463413B6D2}" type="slidenum">
              <a:rPr lang="en-AU" smtClean="0"/>
              <a:t>11</a:t>
            </a:fld>
            <a:endParaRPr lang="en-AU"/>
          </a:p>
        </p:txBody>
      </p:sp>
    </p:spTree>
    <p:extLst>
      <p:ext uri="{BB962C8B-B14F-4D97-AF65-F5344CB8AC3E}">
        <p14:creationId xmlns:p14="http://schemas.microsoft.com/office/powerpoint/2010/main" val="847277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395288"/>
            <a:ext cx="3529013" cy="2646362"/>
          </a:xfrm>
        </p:spPr>
      </p:sp>
      <p:sp>
        <p:nvSpPr>
          <p:cNvPr id="3" name="Notes Placeholder 2"/>
          <p:cNvSpPr>
            <a:spLocks noGrp="1"/>
          </p:cNvSpPr>
          <p:nvPr>
            <p:ph type="body" idx="1"/>
          </p:nvPr>
        </p:nvSpPr>
        <p:spPr>
          <a:xfrm>
            <a:off x="476672" y="3275855"/>
            <a:ext cx="6120680" cy="54093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baseline="0" dirty="0" smtClean="0"/>
              <a:t>Michael </a:t>
            </a:r>
          </a:p>
          <a:p>
            <a:pPr marL="0" indent="0">
              <a:buNone/>
            </a:pPr>
            <a:endParaRPr lang="en-AU" sz="1600" dirty="0" smtClean="0"/>
          </a:p>
          <a:p>
            <a:pPr marL="0" indent="0">
              <a:buNone/>
            </a:pPr>
            <a:endParaRPr lang="en-AU" sz="1600" dirty="0" smtClean="0"/>
          </a:p>
          <a:p>
            <a:r>
              <a:rPr lang="en-AU" dirty="0" smtClean="0"/>
              <a:t>Tenders are generally evaluated based on ‘Value</a:t>
            </a:r>
            <a:r>
              <a:rPr lang="en-AU" baseline="0" dirty="0" smtClean="0"/>
              <a:t> for Money’ This </a:t>
            </a:r>
            <a:r>
              <a:rPr lang="en-AU" b="1" baseline="0" dirty="0" smtClean="0"/>
              <a:t>does not </a:t>
            </a:r>
            <a:r>
              <a:rPr lang="en-AU" b="0" baseline="0" dirty="0" smtClean="0"/>
              <a:t>mean the lowest price – in fact price is usually an secondary evaluation.</a:t>
            </a:r>
          </a:p>
          <a:p>
            <a:endParaRPr lang="en-AU" b="0" baseline="0" dirty="0" smtClean="0"/>
          </a:p>
          <a:p>
            <a:r>
              <a:rPr lang="en-AU" b="0" baseline="0" dirty="0" smtClean="0"/>
              <a:t>Looking for what best meets the requirements, at the best price.</a:t>
            </a:r>
          </a:p>
          <a:p>
            <a:endParaRPr lang="en-AU" b="0" baseline="0" dirty="0" smtClean="0"/>
          </a:p>
          <a:p>
            <a:r>
              <a:rPr lang="en-AU" b="0" baseline="0" dirty="0" smtClean="0"/>
              <a:t>Compliance Criteria – Qualitative Criteria – Price </a:t>
            </a:r>
          </a:p>
          <a:p>
            <a:endParaRPr lang="en-AU" b="0" baseline="0" dirty="0" smtClean="0"/>
          </a:p>
          <a:p>
            <a:r>
              <a:rPr lang="en-AU" b="0" baseline="0" dirty="0" smtClean="0"/>
              <a:t>Important to read and follow the instructions with regard to offer, especially pricing.</a:t>
            </a:r>
          </a:p>
          <a:p>
            <a:endParaRPr lang="en-AU" b="0" baseline="0" dirty="0" smtClean="0"/>
          </a:p>
          <a:p>
            <a:r>
              <a:rPr lang="en-AU" b="0" baseline="0" dirty="0" smtClean="0"/>
              <a:t>If you want to offer in a different way, you may be able to – ask, but make sure its in addition to what’s required, not in replacing what’s required.</a:t>
            </a:r>
            <a:endParaRPr lang="en-AU" dirty="0" smtClean="0"/>
          </a:p>
          <a:p>
            <a:endParaRPr lang="en-AU" dirty="0"/>
          </a:p>
        </p:txBody>
      </p:sp>
      <p:sp>
        <p:nvSpPr>
          <p:cNvPr id="4" name="Slide Number Placeholder 3"/>
          <p:cNvSpPr>
            <a:spLocks noGrp="1"/>
          </p:cNvSpPr>
          <p:nvPr>
            <p:ph type="sldNum" sz="quarter" idx="10"/>
          </p:nvPr>
        </p:nvSpPr>
        <p:spPr/>
        <p:txBody>
          <a:bodyPr/>
          <a:lstStyle/>
          <a:p>
            <a:fld id="{5AD68B12-AEB1-412E-9EBA-07463413B6D2}" type="slidenum">
              <a:rPr lang="en-AU" smtClean="0"/>
              <a:t>12</a:t>
            </a:fld>
            <a:endParaRPr lang="en-AU"/>
          </a:p>
        </p:txBody>
      </p:sp>
    </p:spTree>
    <p:extLst>
      <p:ext uri="{BB962C8B-B14F-4D97-AF65-F5344CB8AC3E}">
        <p14:creationId xmlns:p14="http://schemas.microsoft.com/office/powerpoint/2010/main" val="278659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395288"/>
            <a:ext cx="3529013" cy="2646362"/>
          </a:xfrm>
        </p:spPr>
      </p:sp>
      <p:sp>
        <p:nvSpPr>
          <p:cNvPr id="3" name="Notes Placeholder 2"/>
          <p:cNvSpPr>
            <a:spLocks noGrp="1"/>
          </p:cNvSpPr>
          <p:nvPr>
            <p:ph type="body" idx="1"/>
          </p:nvPr>
        </p:nvSpPr>
        <p:spPr>
          <a:xfrm>
            <a:off x="476672" y="3275855"/>
            <a:ext cx="6120680" cy="5409357"/>
          </a:xfrm>
        </p:spPr>
        <p:txBody>
          <a:bodyPr/>
          <a:lstStyle/>
          <a:p>
            <a:pPr marL="0" indent="0">
              <a:buNone/>
            </a:pPr>
            <a:r>
              <a:rPr lang="en-AU" sz="1600" b="1" baseline="0" dirty="0" smtClean="0"/>
              <a:t>Michael</a:t>
            </a:r>
            <a:endParaRPr lang="en-AU" sz="1600" dirty="0" smtClean="0"/>
          </a:p>
          <a:p>
            <a:pPr marL="0" indent="0">
              <a:buNone/>
            </a:pPr>
            <a:endParaRPr lang="en-AU" sz="1600" dirty="0" smtClean="0"/>
          </a:p>
          <a:p>
            <a:pPr marL="0" indent="0">
              <a:buNone/>
            </a:pPr>
            <a:r>
              <a:rPr lang="en-AU" sz="1600" dirty="0" smtClean="0"/>
              <a:t>Relates to tenders</a:t>
            </a:r>
            <a:r>
              <a:rPr lang="en-AU" sz="1600" baseline="0" dirty="0" smtClean="0"/>
              <a:t> and quotations – from panel of WA LG evaluators</a:t>
            </a:r>
          </a:p>
          <a:p>
            <a:pPr marL="0" indent="0">
              <a:buNone/>
            </a:pPr>
            <a:r>
              <a:rPr lang="en-AU" sz="1600" baseline="0" dirty="0" smtClean="0"/>
              <a:t>Suppliers either glaze over or think it relates to other people – but the majority of tenders evaluated need improvement…</a:t>
            </a:r>
          </a:p>
          <a:p>
            <a:pPr marL="0" indent="0">
              <a:buNone/>
            </a:pPr>
            <a:r>
              <a:rPr lang="en-AU" sz="1600" baseline="0" dirty="0" smtClean="0"/>
              <a:t>Note: small / local suppliers normally do the best job of submitting – more flexible and more likely to work from scratch which means a tailored and appropriate response</a:t>
            </a:r>
          </a:p>
          <a:p>
            <a:pPr marL="0" indent="0">
              <a:buNone/>
            </a:pPr>
            <a:endParaRPr lang="en-AU" sz="1600" baseline="0" dirty="0" smtClean="0"/>
          </a:p>
          <a:p>
            <a:pPr marL="0" indent="0">
              <a:buNone/>
            </a:pPr>
            <a:r>
              <a:rPr lang="en-AU" sz="1600" baseline="0" dirty="0" smtClean="0"/>
              <a:t>ANY IDEAS WHAT THE KEY ISSUE MIGHT BE?</a:t>
            </a:r>
            <a:endParaRPr lang="en-AU" sz="1600" dirty="0" smtClean="0"/>
          </a:p>
          <a:p>
            <a:pPr marL="0" indent="0">
              <a:buNone/>
            </a:pPr>
            <a:r>
              <a:rPr lang="en-AU" sz="1600" b="1" dirty="0" smtClean="0"/>
              <a:t>1. Reliance on reputation</a:t>
            </a:r>
          </a:p>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Undermine the process through attempts to influence decisions (Council / officers, </a:t>
            </a:r>
            <a:r>
              <a:rPr lang="en-AU" sz="1600" dirty="0" err="1" smtClean="0"/>
              <a:t>etc</a:t>
            </a:r>
            <a:r>
              <a:rPr lang="en-AU" sz="1600" dirty="0" smtClean="0"/>
              <a:t>) – canvassing</a:t>
            </a:r>
            <a:r>
              <a:rPr lang="en-AU" sz="1600" baseline="0" dirty="0" smtClean="0"/>
              <a:t> may jeopardise your right to tender</a:t>
            </a:r>
            <a:endParaRPr lang="en-AU"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Presumptions and</a:t>
            </a:r>
            <a:r>
              <a:rPr lang="en-AU" sz="1600" baseline="0" dirty="0" smtClean="0"/>
              <a:t> expectations – can have opposite effect (make evaluator think you are not interested in the job)</a:t>
            </a:r>
          </a:p>
          <a:p>
            <a:pPr marL="0" marR="0" indent="0" algn="l" defTabSz="914400" rtl="0" eaLnBrk="1" fontAlgn="auto" latinLnBrk="0" hangingPunct="1">
              <a:lnSpc>
                <a:spcPct val="100000"/>
              </a:lnSpc>
              <a:spcBef>
                <a:spcPts val="0"/>
              </a:spcBef>
              <a:spcAft>
                <a:spcPts val="0"/>
              </a:spcAft>
              <a:buClrTx/>
              <a:buSzTx/>
              <a:buFontTx/>
              <a:buNone/>
              <a:tabLst/>
              <a:defRPr/>
            </a:pPr>
            <a:r>
              <a:rPr lang="en-AU" sz="1600" baseline="0" dirty="0" smtClean="0"/>
              <a:t>Over confidence can backfire</a:t>
            </a:r>
            <a:endParaRPr lang="en-AU" sz="1600" dirty="0" smtClean="0"/>
          </a:p>
          <a:p>
            <a:endParaRPr lang="en-AU" sz="1600" dirty="0" smtClean="0"/>
          </a:p>
          <a:p>
            <a:pPr marL="0" indent="0">
              <a:buNone/>
            </a:pPr>
            <a:r>
              <a:rPr lang="en-AU" sz="1600" b="1" dirty="0" smtClean="0"/>
              <a:t>2. Make unsubstantiated claims </a:t>
            </a:r>
          </a:p>
          <a:p>
            <a:pPr marL="0" indent="0">
              <a:buNone/>
            </a:pPr>
            <a:r>
              <a:rPr lang="en-AU" sz="1600" dirty="0" smtClean="0"/>
              <a:t>Big words but nothing to back it up – give examples the panel can relate to whenever possible</a:t>
            </a:r>
          </a:p>
          <a:p>
            <a:pPr marL="0" indent="0">
              <a:buNone/>
            </a:pPr>
            <a:r>
              <a:rPr lang="en-AU" sz="1600" dirty="0" smtClean="0"/>
              <a:t>Don’t pad out – be authentic and succinct</a:t>
            </a:r>
          </a:p>
          <a:p>
            <a:pPr marL="0" indent="0">
              <a:buNone/>
            </a:pPr>
            <a:endParaRPr lang="en-AU" sz="1600" dirty="0" smtClean="0"/>
          </a:p>
          <a:p>
            <a:pPr marL="0" indent="0">
              <a:buNone/>
            </a:pPr>
            <a:r>
              <a:rPr lang="en-AU" sz="1600" b="1" dirty="0" smtClean="0"/>
              <a:t>3. Level of detail</a:t>
            </a:r>
          </a:p>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Too brief / too much information – </a:t>
            </a:r>
            <a:r>
              <a:rPr lang="en-AU" sz="1600" b="1" dirty="0" smtClean="0"/>
              <a:t>enough to give confidence</a:t>
            </a:r>
            <a:r>
              <a:rPr lang="en-AU" sz="1600" b="1" baseline="0" dirty="0" smtClean="0"/>
              <a:t> </a:t>
            </a:r>
            <a:r>
              <a:rPr lang="en-AU" sz="1600" baseline="0" dirty="0" smtClean="0"/>
              <a:t>to panel but </a:t>
            </a:r>
            <a:r>
              <a:rPr lang="en-AU" sz="1600" b="1" baseline="0" dirty="0" smtClean="0"/>
              <a:t>not too much that they get bogged down </a:t>
            </a:r>
            <a:r>
              <a:rPr lang="en-AU" sz="1600" baseline="0" dirty="0" smtClean="0"/>
              <a:t>/ bored / lost in irrelevant info</a:t>
            </a:r>
            <a:endParaRPr lang="en-AU" sz="1600" dirty="0" smtClean="0"/>
          </a:p>
          <a:p>
            <a:pPr marL="0" indent="0">
              <a:buNone/>
            </a:pPr>
            <a:endParaRPr lang="en-AU" sz="1600" dirty="0" smtClean="0"/>
          </a:p>
          <a:p>
            <a:pPr marL="0" indent="0">
              <a:buNone/>
            </a:pPr>
            <a:r>
              <a:rPr lang="en-AU" sz="1600" dirty="0" smtClean="0"/>
              <a:t>Don’t presume that gaps can be filled in later – or that negotiations can happen</a:t>
            </a:r>
            <a:r>
              <a:rPr lang="en-AU" sz="1600" baseline="0" dirty="0" smtClean="0"/>
              <a:t> later – understand that there may not be second chance so important to put best foot forward at this stage – LGs not allowed to negotiate on price in a tender so offer best price (they can negotiate under WALGA / quotes)</a:t>
            </a:r>
            <a:endParaRPr lang="en-AU" sz="1600" dirty="0" smtClean="0"/>
          </a:p>
          <a:p>
            <a:pPr marL="0" indent="0">
              <a:buNone/>
            </a:pPr>
            <a:endParaRPr lang="en-AU" sz="1600" dirty="0" smtClean="0"/>
          </a:p>
          <a:p>
            <a:pPr marL="0" indent="0">
              <a:buNone/>
            </a:pPr>
            <a:r>
              <a:rPr lang="en-AU" sz="1600" b="1" dirty="0" smtClean="0"/>
              <a:t>4. Display lack of care and effort</a:t>
            </a:r>
          </a:p>
          <a:p>
            <a:r>
              <a:rPr lang="en-AU" sz="1600" dirty="0" smtClean="0"/>
              <a:t>Missing compliance details / Some qualitative criteria not addressed</a:t>
            </a:r>
          </a:p>
          <a:p>
            <a:endParaRPr lang="en-AU" sz="1600" dirty="0" smtClean="0"/>
          </a:p>
          <a:p>
            <a:r>
              <a:rPr lang="en-AU" sz="1600" dirty="0" smtClean="0"/>
              <a:t>Not considering the buyers perspective / requirements – what do they actually want / need from us? </a:t>
            </a:r>
            <a:r>
              <a:rPr lang="en-AU" sz="1600" dirty="0" err="1" smtClean="0"/>
              <a:t>Eg</a:t>
            </a:r>
            <a:r>
              <a:rPr lang="en-AU" sz="1600" dirty="0" smtClean="0"/>
              <a:t> consider the weightings and target your responses accordingly</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Referring forwards or back</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allowing adequate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following instructions</a:t>
            </a:r>
            <a:r>
              <a:rPr lang="en-AU" sz="1600" baseline="0" dirty="0" smtClean="0"/>
              <a:t> – </a:t>
            </a:r>
            <a:r>
              <a:rPr lang="en-AU" sz="1600" baseline="0" dirty="0" err="1" smtClean="0"/>
              <a:t>eg</a:t>
            </a:r>
            <a:r>
              <a:rPr lang="en-AU" sz="1600" baseline="0" dirty="0" smtClean="0"/>
              <a:t> attachments in certain formats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600" baseline="0" dirty="0" smtClean="0"/>
              <a:t>Layout – make it easy to navigate  (i.e. the flow) and understand</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Review the </a:t>
            </a:r>
            <a:r>
              <a:rPr lang="en-AU" sz="1600" dirty="0" err="1" smtClean="0"/>
              <a:t>Ts</a:t>
            </a:r>
            <a:r>
              <a:rPr lang="en-AU" sz="1600" dirty="0" smtClean="0"/>
              <a:t> and Cs and the insurances - and provide details of any departures – do not</a:t>
            </a:r>
            <a:r>
              <a:rPr lang="en-AU" sz="1600" baseline="0" dirty="0" smtClean="0"/>
              <a:t> rely on later negotiation opportunity.  If legal review is needed do it at this stage.</a:t>
            </a:r>
            <a:endParaRPr lang="en-AU" sz="1600" dirty="0" smtClean="0"/>
          </a:p>
          <a:p>
            <a:pPr marL="0" indent="0">
              <a:buNone/>
            </a:pPr>
            <a:endParaRPr lang="en-AU" sz="1600" b="1" dirty="0" smtClean="0"/>
          </a:p>
          <a:p>
            <a:pPr marL="0" indent="0">
              <a:buNone/>
            </a:pPr>
            <a:r>
              <a:rPr lang="en-AU" sz="1600" b="1" dirty="0" smtClean="0"/>
              <a:t>5. Rely on templates</a:t>
            </a:r>
          </a:p>
          <a:p>
            <a:pPr marL="0" indent="0">
              <a:buNone/>
            </a:pPr>
            <a:r>
              <a:rPr lang="en-AU" sz="1600" dirty="0" smtClean="0"/>
              <a:t>Efficient but…certainly</a:t>
            </a:r>
            <a:r>
              <a:rPr lang="en-AU" sz="1600" baseline="0" dirty="0" smtClean="0"/>
              <a:t> not the key to success</a:t>
            </a:r>
            <a:endParaRPr lang="en-AU" sz="1600" dirty="0" smtClean="0"/>
          </a:p>
          <a:p>
            <a:r>
              <a:rPr lang="en-AU" sz="1600" dirty="0" smtClean="0"/>
              <a:t>Capability attachment as ‘catch all’</a:t>
            </a:r>
          </a:p>
          <a:p>
            <a:r>
              <a:rPr lang="en-AU" sz="1600" dirty="0" smtClean="0"/>
              <a:t>Not providing information that is specific</a:t>
            </a:r>
          </a:p>
          <a:p>
            <a:r>
              <a:rPr lang="en-AU" sz="1600" dirty="0" smtClean="0"/>
              <a:t>Referring</a:t>
            </a:r>
            <a:r>
              <a:rPr lang="en-AU" sz="1600" baseline="0" dirty="0" smtClean="0"/>
              <a:t> back and forth – or ‘as I have previously explained’ </a:t>
            </a:r>
          </a:p>
          <a:p>
            <a:r>
              <a:rPr lang="en-AU" sz="1600" baseline="0" dirty="0" smtClean="0"/>
              <a:t>Either attaching the whole template – or cutting and pasting from it</a:t>
            </a:r>
          </a:p>
          <a:p>
            <a:r>
              <a:rPr lang="en-AU" sz="1600" baseline="0" dirty="0" smtClean="0"/>
              <a:t>Evaluation Panel finding other names from previous offers in this one.</a:t>
            </a:r>
          </a:p>
          <a:p>
            <a:endParaRPr lang="en-AU" sz="1600" baseline="0" dirty="0" smtClean="0"/>
          </a:p>
          <a:p>
            <a:r>
              <a:rPr lang="en-AU" sz="1600" b="1" baseline="0" dirty="0" smtClean="0"/>
              <a:t>6. Assume that local suppliers will win </a:t>
            </a:r>
          </a:p>
          <a:p>
            <a:r>
              <a:rPr lang="en-AU" sz="1600" b="0" baseline="0" dirty="0" smtClean="0"/>
              <a:t>Sometimes local suppliers might assume that they are a ‘shoe in’ for a job – this isn’t the case, metro will not have buy local requirements and sometimes the regional ones may provide a benefit, but this doesn't mean that it’s a given. Likewise, don’t be put off tendering for a regional job, even if there’s a buy local / regional content component.</a:t>
            </a:r>
          </a:p>
          <a:p>
            <a:endParaRPr lang="en-AU" sz="1600" b="1"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5AD68B12-AEB1-412E-9EBA-07463413B6D2}" type="slidenum">
              <a:rPr lang="en-AU" smtClean="0"/>
              <a:t>13</a:t>
            </a:fld>
            <a:endParaRPr lang="en-AU"/>
          </a:p>
        </p:txBody>
      </p:sp>
    </p:spTree>
    <p:extLst>
      <p:ext uri="{BB962C8B-B14F-4D97-AF65-F5344CB8AC3E}">
        <p14:creationId xmlns:p14="http://schemas.microsoft.com/office/powerpoint/2010/main" val="327861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defRPr/>
            </a:pPr>
            <a:r>
              <a:rPr lang="en-AU" sz="1600" b="1" dirty="0" smtClean="0"/>
              <a:t>Michael </a:t>
            </a:r>
            <a:endParaRPr lang="en-AU" sz="1600" dirty="0" smtClean="0"/>
          </a:p>
          <a:p>
            <a:pPr marL="0" indent="0">
              <a:buFont typeface="+mj-lt"/>
              <a:buNone/>
              <a:defRPr/>
            </a:pPr>
            <a:endParaRPr lang="en-AU" sz="1600" dirty="0" smtClean="0"/>
          </a:p>
          <a:p>
            <a:pPr marL="0" indent="0">
              <a:buFont typeface="+mj-lt"/>
              <a:buNone/>
              <a:defRPr/>
            </a:pPr>
            <a:r>
              <a:rPr lang="en-AU" sz="1600" dirty="0" smtClean="0"/>
              <a:t>Top Tips from the experts –</a:t>
            </a:r>
            <a:r>
              <a:rPr lang="en-AU" sz="1600" baseline="0" dirty="0" smtClean="0"/>
              <a:t> </a:t>
            </a:r>
            <a:r>
              <a:rPr lang="en-AU" sz="1600" baseline="0" dirty="0" err="1" smtClean="0"/>
              <a:t>ie</a:t>
            </a:r>
            <a:r>
              <a:rPr lang="en-AU" sz="1600" baseline="0" dirty="0" smtClean="0"/>
              <a:t> a panel of evaluators – how to win a tender</a:t>
            </a:r>
          </a:p>
          <a:p>
            <a:pPr marL="0" indent="0">
              <a:buFont typeface="+mj-lt"/>
              <a:buNone/>
              <a:defRPr/>
            </a:pPr>
            <a:endParaRPr lang="en-AU" sz="1600" baseline="0" dirty="0" smtClean="0"/>
          </a:p>
          <a:p>
            <a:pPr marL="0" indent="0">
              <a:buFont typeface="+mj-lt"/>
              <a:buNone/>
              <a:defRPr/>
            </a:pPr>
            <a:r>
              <a:rPr lang="en-AU" sz="1600" baseline="0" dirty="0" smtClean="0"/>
              <a:t>Like tightrope walking – keep eye on the prize, balance between requirements – don’t fall into the traps </a:t>
            </a:r>
          </a:p>
          <a:p>
            <a:pPr marL="0" indent="0">
              <a:buFont typeface="+mj-lt"/>
              <a:buNone/>
              <a:defRPr/>
            </a:pPr>
            <a:endParaRPr lang="en-AU" sz="1600" baseline="0" dirty="0" smtClean="0"/>
          </a:p>
          <a:p>
            <a:pPr marL="285750" indent="-285750">
              <a:buFont typeface="Arial" panose="020B0604020202020204" pitchFamily="34" charset="0"/>
              <a:buChar char="•"/>
              <a:defRPr/>
            </a:pPr>
            <a:r>
              <a:rPr lang="en-AU" sz="1600" dirty="0" smtClean="0"/>
              <a:t>Focus on the Local Government’s needs – address what they need – put yourself in</a:t>
            </a:r>
            <a:r>
              <a:rPr lang="en-AU" sz="1600" baseline="0" dirty="0" smtClean="0"/>
              <a:t> their position (and the position of the evaluator – remember the mix of evaluators)</a:t>
            </a:r>
            <a:r>
              <a:rPr lang="en-AU" sz="1600" dirty="0" smtClean="0"/>
              <a:t> – address all the compliance </a:t>
            </a:r>
            <a:r>
              <a:rPr lang="en-AU" sz="1600" dirty="0" err="1" smtClean="0"/>
              <a:t>reqs</a:t>
            </a:r>
            <a:r>
              <a:rPr lang="en-AU" sz="1600" dirty="0" smtClean="0"/>
              <a:t> – and each of the qual criteria</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6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t>Take into account the regulations and the particular Local Government’s purchasing policies and processes – </a:t>
            </a:r>
            <a:r>
              <a:rPr lang="en-AU" sz="1600" dirty="0" err="1" smtClean="0"/>
              <a:t>eg</a:t>
            </a:r>
            <a:r>
              <a:rPr lang="en-AU" sz="1600" dirty="0" smtClean="0"/>
              <a:t> just make contact with</a:t>
            </a:r>
            <a:r>
              <a:rPr lang="en-AU" sz="1600" baseline="0" dirty="0" smtClean="0"/>
              <a:t> the nominated personnel – </a:t>
            </a:r>
            <a:r>
              <a:rPr lang="en-AU" sz="1600" baseline="0" dirty="0" err="1" smtClean="0"/>
              <a:t>eg</a:t>
            </a:r>
            <a:r>
              <a:rPr lang="en-AU" sz="1600" baseline="0" dirty="0" smtClean="0"/>
              <a:t> follow the lodgement instructions (late tenders cannot be accepted due to the underlying </a:t>
            </a:r>
            <a:r>
              <a:rPr lang="en-AU" sz="1600" baseline="0" dirty="0" err="1" smtClean="0"/>
              <a:t>regs</a:t>
            </a:r>
            <a:r>
              <a:rPr lang="en-AU" sz="1600" baseline="0" dirty="0" smtClean="0"/>
              <a:t> – </a:t>
            </a:r>
            <a:r>
              <a:rPr lang="en-AU" sz="1600" baseline="0" dirty="0" err="1" smtClean="0"/>
              <a:t>ie</a:t>
            </a:r>
            <a:r>
              <a:rPr lang="en-AU" sz="1600" baseline="0" dirty="0" smtClean="0"/>
              <a:t> not the LG issue) and don’t leave to the last minute (or even hour) – </a:t>
            </a:r>
            <a:r>
              <a:rPr lang="en-AU" sz="1600" baseline="0" dirty="0" err="1" smtClean="0"/>
              <a:t>eg</a:t>
            </a:r>
            <a:r>
              <a:rPr lang="en-AU" sz="1600" baseline="0" dirty="0" smtClean="0"/>
              <a:t> address all the compliance requirements (non negotiable)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aseline="0" dirty="0" smtClean="0"/>
              <a:t>Usually available on a councils website, or just ask.</a:t>
            </a:r>
            <a:endParaRPr lang="en-AU" sz="1600" dirty="0" smtClean="0"/>
          </a:p>
          <a:p>
            <a:pPr marL="457200" indent="-457200">
              <a:buFont typeface="Arial" panose="020B0604020202020204" pitchFamily="34" charset="0"/>
              <a:buChar char="•"/>
              <a:defRPr/>
            </a:pPr>
            <a:endParaRPr lang="en-AU" sz="1600" dirty="0" smtClean="0"/>
          </a:p>
          <a:p>
            <a:pPr marL="285750" indent="-285750">
              <a:buFont typeface="Arial" panose="020B0604020202020204" pitchFamily="34" charset="0"/>
              <a:buChar char="•"/>
              <a:defRPr/>
            </a:pPr>
            <a:r>
              <a:rPr lang="en-AU" sz="1600" dirty="0" smtClean="0"/>
              <a:t>Match your offer to the opportunity – in terms of level of  detail</a:t>
            </a:r>
            <a:r>
              <a:rPr lang="en-AU" sz="1600" baseline="0" dirty="0" smtClean="0"/>
              <a:t> as well as content</a:t>
            </a:r>
            <a:endParaRPr lang="en-AU" sz="1600" dirty="0" smtClean="0"/>
          </a:p>
          <a:p>
            <a:pPr marL="457200" indent="-457200">
              <a:buFont typeface="Arial" panose="020B0604020202020204" pitchFamily="34" charset="0"/>
              <a:buChar char="•"/>
              <a:defRPr/>
            </a:pPr>
            <a:endParaRPr lang="en-AU" sz="1600" dirty="0" smtClean="0"/>
          </a:p>
          <a:p>
            <a:pPr marL="285750" indent="-285750">
              <a:buFont typeface="Arial" panose="020B0604020202020204" pitchFamily="34" charset="0"/>
              <a:buChar char="•"/>
              <a:defRPr/>
            </a:pPr>
            <a:r>
              <a:rPr lang="en-AU" sz="1600" dirty="0" smtClean="0"/>
              <a:t>Focus on Value for Money – understand the concept and ensure you demonstrate what additional value would be achieved through your offer (spell it out clearly) – what gives</a:t>
            </a:r>
            <a:r>
              <a:rPr lang="en-AU" sz="1600" baseline="0" dirty="0" smtClean="0"/>
              <a:t> you the edge over your competition?  If there are any additional discounts available then make sure you state what they are – explain what value your price offers rather than just the price in isolation.</a:t>
            </a:r>
            <a:endParaRPr lang="en-AU" sz="1600" dirty="0" smtClean="0"/>
          </a:p>
        </p:txBody>
      </p:sp>
      <p:sp>
        <p:nvSpPr>
          <p:cNvPr id="4" name="Slide Number Placeholder 3"/>
          <p:cNvSpPr>
            <a:spLocks noGrp="1"/>
          </p:cNvSpPr>
          <p:nvPr>
            <p:ph type="sldNum" sz="quarter" idx="10"/>
          </p:nvPr>
        </p:nvSpPr>
        <p:spPr/>
        <p:txBody>
          <a:bodyPr/>
          <a:lstStyle/>
          <a:p>
            <a:fld id="{5AD68B12-AEB1-412E-9EBA-07463413B6D2}" type="slidenum">
              <a:rPr lang="en-AU" smtClean="0"/>
              <a:t>14</a:t>
            </a:fld>
            <a:endParaRPr lang="en-AU"/>
          </a:p>
        </p:txBody>
      </p:sp>
    </p:spTree>
    <p:extLst>
      <p:ext uri="{BB962C8B-B14F-4D97-AF65-F5344CB8AC3E}">
        <p14:creationId xmlns:p14="http://schemas.microsoft.com/office/powerpoint/2010/main" val="77504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Dale</a:t>
            </a:r>
          </a:p>
          <a:p>
            <a:endParaRPr lang="en-AU" dirty="0" smtClean="0"/>
          </a:p>
          <a:p>
            <a:endParaRPr lang="en-AU" dirty="0" smtClean="0"/>
          </a:p>
          <a:p>
            <a:r>
              <a:rPr lang="en-AU" dirty="0" smtClean="0"/>
              <a:t>Just remains for me to wish you every success now that you have been guided through the LG Procurement maze</a:t>
            </a:r>
            <a:endParaRPr lang="en-AU" dirty="0"/>
          </a:p>
        </p:txBody>
      </p:sp>
      <p:sp>
        <p:nvSpPr>
          <p:cNvPr id="4" name="Slide Number Placeholder 3"/>
          <p:cNvSpPr>
            <a:spLocks noGrp="1"/>
          </p:cNvSpPr>
          <p:nvPr>
            <p:ph type="sldNum" sz="quarter" idx="10"/>
          </p:nvPr>
        </p:nvSpPr>
        <p:spPr/>
        <p:txBody>
          <a:bodyPr/>
          <a:lstStyle/>
          <a:p>
            <a:fld id="{5AD68B12-AEB1-412E-9EBA-07463413B6D2}" type="slidenum">
              <a:rPr lang="en-AU" smtClean="0"/>
              <a:t>15</a:t>
            </a:fld>
            <a:endParaRPr lang="en-AU"/>
          </a:p>
        </p:txBody>
      </p:sp>
    </p:spTree>
    <p:extLst>
      <p:ext uri="{BB962C8B-B14F-4D97-AF65-F5344CB8AC3E}">
        <p14:creationId xmlns:p14="http://schemas.microsoft.com/office/powerpoint/2010/main" val="31334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Michael</a:t>
            </a:r>
            <a:r>
              <a:rPr lang="en-AU" b="1" baseline="0" dirty="0" smtClean="0"/>
              <a:t> </a:t>
            </a:r>
          </a:p>
          <a:p>
            <a:endParaRPr lang="en-AU" b="1" baseline="0" dirty="0" smtClean="0"/>
          </a:p>
          <a:p>
            <a:r>
              <a:rPr lang="en-AU" b="0" baseline="0" dirty="0" smtClean="0"/>
              <a:t>Who is WALGA? </a:t>
            </a:r>
          </a:p>
          <a:p>
            <a:endParaRPr lang="en-AU" b="0" baseline="0" dirty="0" smtClean="0"/>
          </a:p>
          <a:p>
            <a:r>
              <a:rPr lang="en-AU" b="0" baseline="0" dirty="0" smtClean="0"/>
              <a:t>WALGA is the peak industry body for Local Governments in WA – we advocate on behalf of and work for 139 WA LG’s – Not all LG’s are members.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0" baseline="0" dirty="0" smtClean="0"/>
              <a:t>It’s important to note that WALGA is </a:t>
            </a:r>
            <a:r>
              <a:rPr lang="en-AU" b="1" baseline="0" dirty="0" smtClean="0"/>
              <a:t>not </a:t>
            </a:r>
            <a:r>
              <a:rPr lang="en-AU" b="0" baseline="0" dirty="0" smtClean="0"/>
              <a:t>a government department or agency, we are a private organisation with the explicit purpose of supporting and servicing our members</a:t>
            </a:r>
            <a:endParaRPr lang="en-AU" b="0" dirty="0" smtClean="0"/>
          </a:p>
          <a:p>
            <a:endParaRPr lang="en-AU" b="0" baseline="0" dirty="0" smtClean="0"/>
          </a:p>
          <a:p>
            <a:r>
              <a:rPr lang="en-AU" b="0" baseline="0" dirty="0" smtClean="0"/>
              <a:t>WALGA provides multiple services for members including…</a:t>
            </a:r>
          </a:p>
          <a:p>
            <a:endParaRPr lang="en-AU" b="0" baseline="0" dirty="0" smtClean="0"/>
          </a:p>
        </p:txBody>
      </p:sp>
      <p:sp>
        <p:nvSpPr>
          <p:cNvPr id="4" name="Slide Number Placeholder 3"/>
          <p:cNvSpPr>
            <a:spLocks noGrp="1"/>
          </p:cNvSpPr>
          <p:nvPr>
            <p:ph type="sldNum" sz="quarter" idx="10"/>
          </p:nvPr>
        </p:nvSpPr>
        <p:spPr/>
        <p:txBody>
          <a:bodyPr/>
          <a:lstStyle/>
          <a:p>
            <a:fld id="{5AD68B12-AEB1-412E-9EBA-07463413B6D2}" type="slidenum">
              <a:rPr lang="en-AU" smtClean="0"/>
              <a:t>2</a:t>
            </a:fld>
            <a:endParaRPr lang="en-AU"/>
          </a:p>
        </p:txBody>
      </p:sp>
    </p:spTree>
    <p:extLst>
      <p:ext uri="{BB962C8B-B14F-4D97-AF65-F5344CB8AC3E}">
        <p14:creationId xmlns:p14="http://schemas.microsoft.com/office/powerpoint/2010/main" val="399898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tx2"/>
                </a:solidFill>
              </a:rPr>
              <a:t>Michael</a:t>
            </a:r>
          </a:p>
          <a:p>
            <a:endParaRPr lang="en-AU" sz="1600" dirty="0" smtClean="0"/>
          </a:p>
          <a:p>
            <a:endParaRPr lang="en-AU" sz="1600" dirty="0" smtClean="0"/>
          </a:p>
          <a:p>
            <a:r>
              <a:rPr lang="en-AU" sz="1600" dirty="0" smtClean="0"/>
              <a:t>Quote</a:t>
            </a:r>
            <a:r>
              <a:rPr lang="en-AU" sz="1600" baseline="0" dirty="0" smtClean="0"/>
              <a:t> purchasing accounts for the majority of LG spend</a:t>
            </a:r>
            <a:endParaRPr lang="en-AU" sz="1600" dirty="0" smtClean="0"/>
          </a:p>
          <a:p>
            <a:endParaRPr lang="en-AU" sz="1600" dirty="0" smtClean="0"/>
          </a:p>
          <a:p>
            <a:r>
              <a:rPr lang="en-AU" sz="1600" baseline="0" dirty="0" smtClean="0"/>
              <a:t>LG Purchasing Policies will apply and may be direct, informal or written quotes, dependant on policy.</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The same principals apply –  but in a less</a:t>
            </a:r>
            <a:r>
              <a:rPr lang="en-AU" sz="1600" baseline="0" dirty="0" smtClean="0"/>
              <a:t> formal way</a:t>
            </a:r>
          </a:p>
          <a:p>
            <a:endParaRPr lang="en-AU" sz="1600" baseline="0" dirty="0" smtClean="0"/>
          </a:p>
          <a:p>
            <a:r>
              <a:rPr lang="en-AU" sz="1600" baseline="0" dirty="0" smtClean="0"/>
              <a:t>Quote processes also include quotations undertaken through PSA’s or CUA’s.</a:t>
            </a:r>
          </a:p>
          <a:p>
            <a:endParaRPr lang="en-AU" sz="1600" baseline="0" dirty="0" smtClean="0"/>
          </a:p>
          <a:p>
            <a:r>
              <a:rPr lang="en-AU" sz="1600" baseline="0" dirty="0" smtClean="0"/>
              <a:t>Much more flexible and more opportunity to reduce process costs and time and secure real value – not as rigid as tender</a:t>
            </a:r>
            <a:endParaRPr lang="en-AU" sz="1600" dirty="0"/>
          </a:p>
        </p:txBody>
      </p:sp>
      <p:sp>
        <p:nvSpPr>
          <p:cNvPr id="4" name="Slide Number Placeholder 3"/>
          <p:cNvSpPr>
            <a:spLocks noGrp="1"/>
          </p:cNvSpPr>
          <p:nvPr>
            <p:ph type="sldNum" sz="quarter" idx="10"/>
          </p:nvPr>
        </p:nvSpPr>
        <p:spPr/>
        <p:txBody>
          <a:bodyPr/>
          <a:lstStyle/>
          <a:p>
            <a:fld id="{5AD68B12-AEB1-412E-9EBA-07463413B6D2}" type="slidenum">
              <a:rPr lang="en-AU" smtClean="0"/>
              <a:t>3</a:t>
            </a:fld>
            <a:endParaRPr lang="en-AU" dirty="0"/>
          </a:p>
        </p:txBody>
      </p:sp>
    </p:spTree>
    <p:extLst>
      <p:ext uri="{BB962C8B-B14F-4D97-AF65-F5344CB8AC3E}">
        <p14:creationId xmlns:p14="http://schemas.microsoft.com/office/powerpoint/2010/main" val="148545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tx2"/>
                </a:solidFill>
              </a:rPr>
              <a:t>Michael</a:t>
            </a:r>
          </a:p>
          <a:p>
            <a:endParaRPr lang="en-AU" sz="1600" dirty="0" smtClean="0"/>
          </a:p>
          <a:p>
            <a:r>
              <a:rPr lang="en-AU" sz="1600" dirty="0" smtClean="0"/>
              <a:t>VFM – as per the LGs</a:t>
            </a:r>
            <a:r>
              <a:rPr lang="en-AU" sz="1600" baseline="0" dirty="0" smtClean="0"/>
              <a:t> </a:t>
            </a:r>
            <a:r>
              <a:rPr lang="en-AU" sz="1600" dirty="0" smtClean="0"/>
              <a:t>policies</a:t>
            </a:r>
            <a:r>
              <a:rPr lang="en-AU" sz="1600" baseline="0" dirty="0" smtClean="0"/>
              <a:t> and processes</a:t>
            </a:r>
          </a:p>
          <a:p>
            <a:endParaRPr lang="en-AU" sz="1600" baseline="0" dirty="0" smtClean="0"/>
          </a:p>
          <a:p>
            <a:r>
              <a:rPr lang="en-AU" sz="1600" baseline="0" dirty="0" smtClean="0"/>
              <a:t>There are circumstances where an LG may utilise Regional / Local pricing preferences for tenders over the $150k threshold, but this is not utilised for Metro LG’s. </a:t>
            </a:r>
            <a:r>
              <a:rPr lang="en-AU" sz="1600" b="1" baseline="0" dirty="0" smtClean="0"/>
              <a:t>Regionals</a:t>
            </a:r>
            <a:endParaRPr lang="en-AU" sz="1600" baseline="0" dirty="0" smtClean="0"/>
          </a:p>
          <a:p>
            <a:endParaRPr lang="en-AU" sz="1600" baseline="0" dirty="0" smtClean="0"/>
          </a:p>
          <a:p>
            <a:r>
              <a:rPr lang="en-AU" sz="1600" baseline="0" dirty="0" smtClean="0"/>
              <a:t>If you are using a supplier who’s not under a PSA, but could be, let us know! Dale will get into more detail later.</a:t>
            </a:r>
          </a:p>
          <a:p>
            <a:endParaRPr lang="en-AU" sz="1600" baseline="0" dirty="0" smtClean="0"/>
          </a:p>
          <a:p>
            <a:r>
              <a:rPr lang="en-AU" sz="1600" baseline="0" dirty="0" smtClean="0"/>
              <a:t>Some LG’s are utilising their own panels under eQuotes.</a:t>
            </a:r>
          </a:p>
          <a:p>
            <a:endParaRPr lang="en-AU" sz="1600" baseline="0" dirty="0" smtClean="0"/>
          </a:p>
          <a:p>
            <a:endParaRPr lang="en-AU" sz="1600" baseline="0" dirty="0" smtClean="0"/>
          </a:p>
          <a:p>
            <a:endParaRPr lang="en-AU" sz="1600" baseline="0" dirty="0" smtClean="0"/>
          </a:p>
          <a:p>
            <a:endParaRPr lang="en-AU" sz="1600" dirty="0"/>
          </a:p>
        </p:txBody>
      </p:sp>
      <p:sp>
        <p:nvSpPr>
          <p:cNvPr id="4" name="Slide Number Placeholder 3"/>
          <p:cNvSpPr>
            <a:spLocks noGrp="1"/>
          </p:cNvSpPr>
          <p:nvPr>
            <p:ph type="sldNum" sz="quarter" idx="10"/>
          </p:nvPr>
        </p:nvSpPr>
        <p:spPr/>
        <p:txBody>
          <a:bodyPr/>
          <a:lstStyle/>
          <a:p>
            <a:fld id="{5AD68B12-AEB1-412E-9EBA-07463413B6D2}" type="slidenum">
              <a:rPr lang="en-AU" smtClean="0"/>
              <a:t>4</a:t>
            </a:fld>
            <a:endParaRPr lang="en-AU"/>
          </a:p>
        </p:txBody>
      </p:sp>
    </p:spTree>
    <p:extLst>
      <p:ext uri="{BB962C8B-B14F-4D97-AF65-F5344CB8AC3E}">
        <p14:creationId xmlns:p14="http://schemas.microsoft.com/office/powerpoint/2010/main" val="1637441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078163" cy="2308225"/>
          </a:xfrm>
        </p:spPr>
      </p:sp>
      <p:sp>
        <p:nvSpPr>
          <p:cNvPr id="3" name="Notes Placeholder 2"/>
          <p:cNvSpPr>
            <a:spLocks noGrp="1"/>
          </p:cNvSpPr>
          <p:nvPr>
            <p:ph type="body" idx="1"/>
          </p:nvPr>
        </p:nvSpPr>
        <p:spPr>
          <a:xfrm>
            <a:off x="685800" y="3131840"/>
            <a:ext cx="5486400" cy="5326360"/>
          </a:xfrm>
        </p:spPr>
        <p:txBody>
          <a:bodyPr/>
          <a:lstStyle/>
          <a:p>
            <a:pPr marL="0" indent="0">
              <a:lnSpc>
                <a:spcPct val="90000"/>
              </a:lnSpc>
              <a:spcBef>
                <a:spcPts val="200"/>
              </a:spcBef>
              <a:spcAft>
                <a:spcPts val="200"/>
              </a:spcAft>
              <a:buFont typeface="Georgia" pitchFamily="18" charset="0"/>
              <a:buNone/>
            </a:pPr>
            <a:r>
              <a:rPr lang="en-AU" sz="1400" b="1" dirty="0" smtClean="0">
                <a:solidFill>
                  <a:schemeClr val="tx2"/>
                </a:solidFill>
              </a:rPr>
              <a:t>Michael</a:t>
            </a:r>
          </a:p>
          <a:p>
            <a:pPr marL="0" indent="0">
              <a:lnSpc>
                <a:spcPct val="90000"/>
              </a:lnSpc>
              <a:spcBef>
                <a:spcPts val="200"/>
              </a:spcBef>
              <a:spcAft>
                <a:spcPts val="200"/>
              </a:spcAft>
              <a:buFont typeface="Georgia" pitchFamily="18" charset="0"/>
              <a:buNone/>
            </a:pPr>
            <a:endParaRPr lang="en-AU" sz="1400" b="1" dirty="0" smtClean="0">
              <a:solidFill>
                <a:schemeClr val="tx2"/>
              </a:solidFill>
            </a:endParaRPr>
          </a:p>
          <a:p>
            <a:pPr marL="0" indent="0">
              <a:lnSpc>
                <a:spcPct val="90000"/>
              </a:lnSpc>
              <a:spcBef>
                <a:spcPts val="200"/>
              </a:spcBef>
              <a:spcAft>
                <a:spcPts val="200"/>
              </a:spcAft>
              <a:buFont typeface="Georgia" pitchFamily="18" charset="0"/>
              <a:buNone/>
            </a:pPr>
            <a:r>
              <a:rPr lang="en-AU" sz="1400" b="0" dirty="0" smtClean="0">
                <a:solidFill>
                  <a:schemeClr val="tx2"/>
                </a:solidFill>
              </a:rPr>
              <a:t>It’s important</a:t>
            </a:r>
            <a:r>
              <a:rPr lang="en-AU" sz="1400" b="0" baseline="0" dirty="0" smtClean="0">
                <a:solidFill>
                  <a:schemeClr val="tx2"/>
                </a:solidFill>
              </a:rPr>
              <a:t> to recognise that LG’s are bound by legislation, for the purpose of purchasing we are bound by the LGA 1995 and </a:t>
            </a:r>
            <a:r>
              <a:rPr lang="en-AU" sz="1400" b="0" baseline="0" dirty="0" err="1" smtClean="0">
                <a:solidFill>
                  <a:schemeClr val="tx2"/>
                </a:solidFill>
              </a:rPr>
              <a:t>regs</a:t>
            </a:r>
            <a:r>
              <a:rPr lang="en-AU" sz="1400" b="0" baseline="0" dirty="0" smtClean="0">
                <a:solidFill>
                  <a:schemeClr val="tx2"/>
                </a:solidFill>
              </a:rPr>
              <a:t>…</a:t>
            </a:r>
            <a:endParaRPr lang="en-AU" sz="1400" b="0" dirty="0" smtClean="0">
              <a:solidFill>
                <a:schemeClr val="tx2"/>
              </a:solidFill>
            </a:endParaRPr>
          </a:p>
          <a:p>
            <a:pPr marL="0" indent="0">
              <a:lnSpc>
                <a:spcPct val="90000"/>
              </a:lnSpc>
              <a:spcBef>
                <a:spcPts val="200"/>
              </a:spcBef>
              <a:spcAft>
                <a:spcPts val="200"/>
              </a:spcAft>
              <a:buFont typeface="Georgia" pitchFamily="18" charset="0"/>
              <a:buNone/>
            </a:pPr>
            <a:endParaRPr lang="en-AU" sz="1400" dirty="0" smtClean="0">
              <a:solidFill>
                <a:schemeClr val="tx2"/>
              </a:solidFill>
            </a:endParaRPr>
          </a:p>
          <a:p>
            <a:pPr marL="0" indent="0">
              <a:lnSpc>
                <a:spcPct val="90000"/>
              </a:lnSpc>
              <a:spcBef>
                <a:spcPts val="200"/>
              </a:spcBef>
              <a:spcAft>
                <a:spcPts val="200"/>
              </a:spcAft>
              <a:buFont typeface="Georgia" pitchFamily="18" charset="0"/>
              <a:buNone/>
            </a:pPr>
            <a:r>
              <a:rPr lang="en-AU" sz="1400" dirty="0" smtClean="0">
                <a:solidFill>
                  <a:schemeClr val="tx2"/>
                </a:solidFill>
              </a:rPr>
              <a:t>The Regulations cover: </a:t>
            </a:r>
            <a:br>
              <a:rPr lang="en-AU" sz="1400" dirty="0" smtClean="0">
                <a:solidFill>
                  <a:schemeClr val="tx2"/>
                </a:solidFill>
              </a:rPr>
            </a:br>
            <a:endParaRPr lang="en-AU" sz="1400" dirty="0" smtClean="0">
              <a:solidFill>
                <a:schemeClr val="tx2"/>
              </a:solidFill>
            </a:endParaRPr>
          </a:p>
          <a:p>
            <a:pPr marL="722313" lvl="1" indent="-449263">
              <a:lnSpc>
                <a:spcPct val="90000"/>
              </a:lnSpc>
              <a:spcBef>
                <a:spcPts val="200"/>
              </a:spcBef>
              <a:spcAft>
                <a:spcPts val="100"/>
              </a:spcAft>
              <a:buFont typeface="Arial" charset="0"/>
              <a:buChar char="•"/>
            </a:pPr>
            <a:r>
              <a:rPr lang="en-AU" sz="1400" dirty="0" smtClean="0">
                <a:solidFill>
                  <a:schemeClr val="tx2"/>
                </a:solidFill>
              </a:rPr>
              <a:t>commencing tenders</a:t>
            </a:r>
          </a:p>
          <a:p>
            <a:pPr marL="722313" lvl="1" indent="-449263">
              <a:lnSpc>
                <a:spcPct val="90000"/>
              </a:lnSpc>
              <a:spcAft>
                <a:spcPts val="100"/>
              </a:spcAft>
              <a:buFont typeface="Arial" charset="0"/>
              <a:buChar char="•"/>
            </a:pPr>
            <a:r>
              <a:rPr lang="en-AU" sz="1400" dirty="0" smtClean="0">
                <a:solidFill>
                  <a:schemeClr val="tx2"/>
                </a:solidFill>
              </a:rPr>
              <a:t>public notices advertising tenders</a:t>
            </a:r>
          </a:p>
          <a:p>
            <a:pPr marL="722313" lvl="1" indent="-449263">
              <a:lnSpc>
                <a:spcPct val="90000"/>
              </a:lnSpc>
              <a:spcAft>
                <a:spcPts val="100"/>
              </a:spcAft>
              <a:buFont typeface="Arial" charset="0"/>
              <a:buChar char="•"/>
            </a:pPr>
            <a:r>
              <a:rPr lang="en-AU" sz="1400" dirty="0" smtClean="0">
                <a:solidFill>
                  <a:schemeClr val="tx2"/>
                </a:solidFill>
              </a:rPr>
              <a:t>minimum duration of calls for tenders</a:t>
            </a:r>
          </a:p>
          <a:p>
            <a:pPr marL="722313" lvl="1" indent="-449263">
              <a:lnSpc>
                <a:spcPct val="90000"/>
              </a:lnSpc>
              <a:spcAft>
                <a:spcPts val="100"/>
              </a:spcAft>
              <a:buFont typeface="Arial" charset="0"/>
              <a:buChar char="•"/>
            </a:pPr>
            <a:r>
              <a:rPr lang="en-AU" sz="1400" dirty="0" smtClean="0">
                <a:solidFill>
                  <a:schemeClr val="tx2"/>
                </a:solidFill>
              </a:rPr>
              <a:t>selection criteria</a:t>
            </a:r>
          </a:p>
          <a:p>
            <a:pPr marL="722313" lvl="1" indent="-449263">
              <a:lnSpc>
                <a:spcPct val="90000"/>
              </a:lnSpc>
              <a:spcAft>
                <a:spcPts val="100"/>
              </a:spcAft>
              <a:buFont typeface="Arial" charset="0"/>
              <a:buChar char="•"/>
            </a:pPr>
            <a:r>
              <a:rPr lang="en-AU" sz="1400" dirty="0" smtClean="0">
                <a:solidFill>
                  <a:schemeClr val="tx2"/>
                </a:solidFill>
              </a:rPr>
              <a:t>tender documentation information</a:t>
            </a:r>
          </a:p>
          <a:p>
            <a:pPr marL="722313" lvl="1" indent="-449263">
              <a:lnSpc>
                <a:spcPct val="90000"/>
              </a:lnSpc>
              <a:spcAft>
                <a:spcPts val="100"/>
              </a:spcAft>
              <a:buFont typeface="Arial" charset="0"/>
              <a:buChar char="•"/>
            </a:pPr>
            <a:r>
              <a:rPr lang="en-AU" sz="1400" dirty="0" smtClean="0">
                <a:solidFill>
                  <a:schemeClr val="tx2"/>
                </a:solidFill>
              </a:rPr>
              <a:t>tender register</a:t>
            </a:r>
          </a:p>
          <a:p>
            <a:pPr marL="722313" lvl="1" indent="-449263">
              <a:lnSpc>
                <a:spcPct val="90000"/>
              </a:lnSpc>
              <a:spcAft>
                <a:spcPts val="100"/>
              </a:spcAft>
              <a:buFont typeface="Arial" charset="0"/>
              <a:buChar char="•"/>
            </a:pPr>
            <a:r>
              <a:rPr lang="en-AU" sz="1400" dirty="0" smtClean="0">
                <a:solidFill>
                  <a:schemeClr val="tx2"/>
                </a:solidFill>
              </a:rPr>
              <a:t>minor variations prior to entry into Contract</a:t>
            </a:r>
          </a:p>
          <a:p>
            <a:pPr marL="273050" lvl="1" indent="0">
              <a:lnSpc>
                <a:spcPct val="90000"/>
              </a:lnSpc>
              <a:spcAft>
                <a:spcPts val="100"/>
              </a:spcAft>
              <a:buFont typeface="Arial" charset="0"/>
              <a:buNone/>
            </a:pPr>
            <a:endParaRPr lang="en-AU" sz="1400" dirty="0" smtClean="0">
              <a:solidFill>
                <a:schemeClr val="tx2"/>
              </a:solidFill>
            </a:endParaRPr>
          </a:p>
          <a:p>
            <a:pPr marL="273050" lvl="1" indent="0">
              <a:lnSpc>
                <a:spcPct val="90000"/>
              </a:lnSpc>
              <a:spcAft>
                <a:spcPts val="100"/>
              </a:spcAft>
              <a:buFont typeface="Arial" charset="0"/>
              <a:buNone/>
            </a:pPr>
            <a:r>
              <a:rPr lang="en-AU" sz="1400" dirty="0" smtClean="0">
                <a:solidFill>
                  <a:schemeClr val="tx2"/>
                </a:solidFill>
              </a:rPr>
              <a:t>Understanding</a:t>
            </a:r>
            <a:r>
              <a:rPr lang="en-AU" sz="1400" baseline="0" dirty="0" smtClean="0">
                <a:solidFill>
                  <a:schemeClr val="tx2"/>
                </a:solidFill>
              </a:rPr>
              <a:t> </a:t>
            </a:r>
            <a:r>
              <a:rPr lang="en-AU" sz="1400" dirty="0" smtClean="0">
                <a:solidFill>
                  <a:schemeClr val="tx2"/>
                </a:solidFill>
              </a:rPr>
              <a:t>The $150k threshold</a:t>
            </a:r>
          </a:p>
          <a:p>
            <a:pPr marL="457200" lvl="2" indent="-457200" defTabSz="1122363">
              <a:lnSpc>
                <a:spcPct val="110000"/>
              </a:lnSpc>
              <a:spcBef>
                <a:spcPct val="20000"/>
              </a:spcBef>
              <a:spcAft>
                <a:spcPts val="300"/>
              </a:spcAft>
              <a:buClr>
                <a:srgbClr val="78697B"/>
              </a:buClr>
              <a:buSzPct val="130000"/>
              <a:buFont typeface="Arial" pitchFamily="34" charset="0"/>
              <a:buChar char="•"/>
            </a:pPr>
            <a:r>
              <a:rPr lang="en-AU" sz="1400" dirty="0" smtClean="0">
                <a:solidFill>
                  <a:schemeClr val="tx2"/>
                </a:solidFill>
              </a:rPr>
              <a:t>Always Ex GST</a:t>
            </a:r>
          </a:p>
          <a:p>
            <a:pPr marL="457200" lvl="2" indent="-457200" defTabSz="1122363">
              <a:lnSpc>
                <a:spcPct val="110000"/>
              </a:lnSpc>
              <a:spcBef>
                <a:spcPct val="20000"/>
              </a:spcBef>
              <a:spcAft>
                <a:spcPts val="300"/>
              </a:spcAft>
              <a:buClr>
                <a:srgbClr val="78697B"/>
              </a:buClr>
              <a:buSzPct val="130000"/>
              <a:buFont typeface="Arial" pitchFamily="34" charset="0"/>
              <a:buChar char="•"/>
            </a:pPr>
            <a:r>
              <a:rPr lang="en-AU" sz="1400" dirty="0" smtClean="0">
                <a:solidFill>
                  <a:schemeClr val="tx2"/>
                </a:solidFill>
              </a:rPr>
              <a:t>Not limited to one supplier, but a type of good or service</a:t>
            </a:r>
          </a:p>
          <a:p>
            <a:pPr marL="457200" lvl="2" indent="-457200" defTabSz="1122363">
              <a:lnSpc>
                <a:spcPct val="110000"/>
              </a:lnSpc>
              <a:spcBef>
                <a:spcPct val="20000"/>
              </a:spcBef>
              <a:spcAft>
                <a:spcPts val="300"/>
              </a:spcAft>
              <a:buClr>
                <a:srgbClr val="78697B"/>
              </a:buClr>
              <a:buSzPct val="130000"/>
              <a:buFont typeface="Arial" pitchFamily="34" charset="0"/>
              <a:buChar char="•"/>
            </a:pPr>
            <a:r>
              <a:rPr lang="en-AU" sz="1400" dirty="0" smtClean="0">
                <a:solidFill>
                  <a:schemeClr val="tx2"/>
                </a:solidFill>
              </a:rPr>
              <a:t>No Time Limitations – for as long as the good or service is reasonably required</a:t>
            </a:r>
          </a:p>
          <a:p>
            <a:pPr marL="722313" lvl="1" indent="-449263">
              <a:lnSpc>
                <a:spcPct val="90000"/>
              </a:lnSpc>
              <a:spcAft>
                <a:spcPts val="100"/>
              </a:spcAft>
              <a:buFont typeface="Arial" charset="0"/>
              <a:buChar char="•"/>
            </a:pPr>
            <a:endParaRPr lang="en-AU" sz="1400" dirty="0" smtClean="0">
              <a:solidFill>
                <a:schemeClr val="tx2"/>
              </a:solidFill>
            </a:endParaRPr>
          </a:p>
          <a:p>
            <a:pPr marL="273050" lvl="1" indent="0">
              <a:lnSpc>
                <a:spcPct val="90000"/>
              </a:lnSpc>
              <a:spcAft>
                <a:spcPts val="100"/>
              </a:spcAft>
              <a:buFont typeface="Arial" charset="0"/>
              <a:buNone/>
            </a:pPr>
            <a:r>
              <a:rPr lang="en-AU" sz="1400" dirty="0" smtClean="0">
                <a:solidFill>
                  <a:schemeClr val="tx2"/>
                </a:solidFill>
              </a:rPr>
              <a:t>Exceptions include:</a:t>
            </a:r>
          </a:p>
          <a:p>
            <a:pPr marL="914400" lvl="3" indent="-457200" defTabSz="1122363">
              <a:lnSpc>
                <a:spcPct val="110000"/>
              </a:lnSpc>
              <a:buFont typeface="Courier New" pitchFamily="49" charset="0"/>
              <a:buChar char="o"/>
            </a:pPr>
            <a:r>
              <a:rPr lang="en-AU" sz="1400" dirty="0" smtClean="0">
                <a:solidFill>
                  <a:schemeClr val="tx2"/>
                </a:solidFill>
              </a:rPr>
              <a:t>Declaration of an Emergency;</a:t>
            </a:r>
          </a:p>
          <a:p>
            <a:pPr marL="914400" lvl="3" indent="-457200" defTabSz="1122363">
              <a:lnSpc>
                <a:spcPct val="110000"/>
              </a:lnSpc>
              <a:buFont typeface="Courier New" pitchFamily="49" charset="0"/>
              <a:buChar char="o"/>
            </a:pPr>
            <a:r>
              <a:rPr lang="en-AU" sz="1400" dirty="0" smtClean="0">
                <a:solidFill>
                  <a:schemeClr val="tx2"/>
                </a:solidFill>
              </a:rPr>
              <a:t>WALGA  Preferred Supplier Arrangements or State Government CUA’s ;</a:t>
            </a:r>
          </a:p>
          <a:p>
            <a:pPr marL="914400" lvl="3" indent="-457200" defTabSz="1122363">
              <a:lnSpc>
                <a:spcPct val="110000"/>
              </a:lnSpc>
              <a:buFont typeface="Courier New" pitchFamily="49" charset="0"/>
              <a:buChar char="o"/>
            </a:pPr>
            <a:r>
              <a:rPr lang="en-AU" sz="1400" dirty="0" smtClean="0">
                <a:solidFill>
                  <a:schemeClr val="tx2"/>
                </a:solidFill>
              </a:rPr>
              <a:t>Under auction which has been authorised by Council;</a:t>
            </a:r>
          </a:p>
          <a:p>
            <a:pPr marL="914400" lvl="3" indent="-457200" defTabSz="1122363">
              <a:lnSpc>
                <a:spcPct val="110000"/>
              </a:lnSpc>
              <a:buFont typeface="Courier New" pitchFamily="49" charset="0"/>
              <a:buChar char="o"/>
            </a:pPr>
            <a:r>
              <a:rPr lang="en-AU" sz="1400" dirty="0" smtClean="0">
                <a:solidFill>
                  <a:schemeClr val="tx2"/>
                </a:solidFill>
              </a:rPr>
              <a:t>Petrol, oil, or other liquid or gas used for internal combustion engines;</a:t>
            </a:r>
          </a:p>
          <a:p>
            <a:pPr marL="914400" lvl="3" indent="-457200" defTabSz="1122363">
              <a:lnSpc>
                <a:spcPct val="110000"/>
              </a:lnSpc>
              <a:buFont typeface="Courier New" pitchFamily="49" charset="0"/>
              <a:buChar char="o"/>
            </a:pPr>
            <a:r>
              <a:rPr lang="en-AU" sz="1400" dirty="0" smtClean="0">
                <a:solidFill>
                  <a:schemeClr val="tx2"/>
                </a:solidFill>
              </a:rPr>
              <a:t>Any other exclusions under Regulation 11 of the Local Government (Functions and General) Regulations 1996.</a:t>
            </a:r>
          </a:p>
          <a:p>
            <a:pPr marL="722313" lvl="1" indent="-449263">
              <a:lnSpc>
                <a:spcPct val="90000"/>
              </a:lnSpc>
              <a:spcAft>
                <a:spcPts val="100"/>
              </a:spcAft>
              <a:buFont typeface="Arial" charset="0"/>
              <a:buChar char="•"/>
            </a:pPr>
            <a:endParaRPr lang="en-AU" sz="1400" dirty="0" smtClean="0">
              <a:solidFill>
                <a:schemeClr val="tx2"/>
              </a:solidFill>
            </a:endParaRPr>
          </a:p>
          <a:p>
            <a:pPr marL="0" indent="0">
              <a:lnSpc>
                <a:spcPct val="90000"/>
              </a:lnSpc>
              <a:buFont typeface="Georgia" pitchFamily="18" charset="0"/>
              <a:buNone/>
            </a:pPr>
            <a:r>
              <a:rPr lang="en-AU" sz="1400" dirty="0" smtClean="0">
                <a:solidFill>
                  <a:schemeClr val="tx1"/>
                </a:solidFill>
              </a:rPr>
              <a:t> </a:t>
            </a:r>
          </a:p>
          <a:p>
            <a:endParaRPr lang="en-AU" sz="1400" dirty="0"/>
          </a:p>
        </p:txBody>
      </p:sp>
      <p:sp>
        <p:nvSpPr>
          <p:cNvPr id="4" name="Slide Number Placeholder 3"/>
          <p:cNvSpPr>
            <a:spLocks noGrp="1"/>
          </p:cNvSpPr>
          <p:nvPr>
            <p:ph type="sldNum" sz="quarter" idx="10"/>
          </p:nvPr>
        </p:nvSpPr>
        <p:spPr/>
        <p:txBody>
          <a:bodyPr/>
          <a:lstStyle/>
          <a:p>
            <a:fld id="{5AD68B12-AEB1-412E-9EBA-07463413B6D2}" type="slidenum">
              <a:rPr lang="en-AU" smtClean="0"/>
              <a:t>5</a:t>
            </a:fld>
            <a:endParaRPr lang="en-AU" dirty="0"/>
          </a:p>
        </p:txBody>
      </p:sp>
    </p:spTree>
    <p:extLst>
      <p:ext uri="{BB962C8B-B14F-4D97-AF65-F5344CB8AC3E}">
        <p14:creationId xmlns:p14="http://schemas.microsoft.com/office/powerpoint/2010/main" val="2720344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tx2"/>
                </a:solidFill>
              </a:rPr>
              <a:t>Michael</a:t>
            </a:r>
          </a:p>
          <a:p>
            <a:pPr marL="0" indent="0" eaLnBrk="1" hangingPunct="1">
              <a:buNone/>
            </a:pPr>
            <a:endParaRPr lang="en-AU" sz="1600" dirty="0" smtClean="0"/>
          </a:p>
          <a:p>
            <a:pPr marL="0" indent="0" eaLnBrk="1" hangingPunct="1">
              <a:buNone/>
            </a:pPr>
            <a:endParaRPr lang="en-AU" sz="1600" dirty="0" smtClean="0"/>
          </a:p>
          <a:p>
            <a:pPr marL="0" indent="0" eaLnBrk="1" hangingPunct="1">
              <a:buNone/>
            </a:pPr>
            <a:r>
              <a:rPr lang="en-AU" sz="1600" dirty="0" smtClean="0"/>
              <a:t>Tenders start with a Tender notice – paper and more LGs (&amp; WALGA) are posting online too</a:t>
            </a:r>
          </a:p>
          <a:p>
            <a:pPr eaLnBrk="1" hangingPunct="1"/>
            <a:endParaRPr lang="en-AU" sz="1600" dirty="0" smtClean="0"/>
          </a:p>
          <a:p>
            <a:pPr eaLnBrk="1" hangingPunct="1"/>
            <a:r>
              <a:rPr lang="en-AU" sz="1600" dirty="0" smtClean="0"/>
              <a:t>Regulations require advertisement in a state-wide newspaper s</a:t>
            </a:r>
            <a:r>
              <a:rPr lang="en-AU" sz="1600" kern="1200" dirty="0" smtClean="0">
                <a:solidFill>
                  <a:schemeClr val="tx1"/>
                </a:solidFill>
                <a:effectLst/>
              </a:rPr>
              <a:t>uch as The West Australian on a Wednesday or Saturday</a:t>
            </a:r>
            <a:r>
              <a:rPr lang="en-AU" sz="1600" kern="1200" baseline="0" dirty="0" smtClean="0">
                <a:solidFill>
                  <a:schemeClr val="tx1"/>
                </a:solidFill>
                <a:effectLst/>
              </a:rPr>
              <a:t>.</a:t>
            </a:r>
          </a:p>
          <a:p>
            <a:pPr marL="0" indent="0" eaLnBrk="1" hangingPunct="1">
              <a:buNone/>
            </a:pPr>
            <a:endParaRPr lang="en-AU" sz="1600" baseline="0" dirty="0" smtClean="0"/>
          </a:p>
          <a:p>
            <a:endParaRPr lang="en-AU" sz="1600" kern="1200" dirty="0" smtClean="0">
              <a:solidFill>
                <a:schemeClr val="tx1"/>
              </a:solidFill>
              <a:effectLst/>
            </a:endParaRPr>
          </a:p>
          <a:p>
            <a:r>
              <a:rPr lang="en-AU" sz="1200" kern="1200" dirty="0" smtClean="0">
                <a:solidFill>
                  <a:schemeClr val="tx1"/>
                </a:solidFill>
                <a:effectLst/>
                <a:latin typeface="+mn-lt"/>
                <a:ea typeface="+mn-ea"/>
                <a:cs typeface="+mn-cs"/>
              </a:rPr>
              <a:t> </a:t>
            </a:r>
          </a:p>
          <a:p>
            <a:endParaRPr lang="en-AU" sz="1200" dirty="0" smtClean="0"/>
          </a:p>
        </p:txBody>
      </p:sp>
      <p:sp>
        <p:nvSpPr>
          <p:cNvPr id="4" name="Slide Number Placeholder 3"/>
          <p:cNvSpPr>
            <a:spLocks noGrp="1"/>
          </p:cNvSpPr>
          <p:nvPr>
            <p:ph type="sldNum" sz="quarter" idx="10"/>
          </p:nvPr>
        </p:nvSpPr>
        <p:spPr/>
        <p:txBody>
          <a:bodyPr/>
          <a:lstStyle/>
          <a:p>
            <a:fld id="{5AD68B12-AEB1-412E-9EBA-07463413B6D2}" type="slidenum">
              <a:rPr lang="en-AU" smtClean="0"/>
              <a:t>6</a:t>
            </a:fld>
            <a:endParaRPr lang="en-AU"/>
          </a:p>
        </p:txBody>
      </p:sp>
    </p:spTree>
    <p:extLst>
      <p:ext uri="{BB962C8B-B14F-4D97-AF65-F5344CB8AC3E}">
        <p14:creationId xmlns:p14="http://schemas.microsoft.com/office/powerpoint/2010/main" val="1260357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tx2"/>
                </a:solidFill>
              </a:rPr>
              <a:t>Michael</a:t>
            </a:r>
          </a:p>
          <a:p>
            <a:pPr eaLnBrk="1" hangingPunct="1"/>
            <a:endParaRPr lang="en-US" sz="1200" b="1" dirty="0" smtClean="0"/>
          </a:p>
          <a:p>
            <a:pPr eaLnBrk="1" hangingPunct="1"/>
            <a:r>
              <a:rPr lang="en-US" sz="1200" b="0" dirty="0" smtClean="0"/>
              <a:t>Tender</a:t>
            </a:r>
            <a:r>
              <a:rPr lang="en-US" sz="1200" b="0" baseline="0" dirty="0" smtClean="0"/>
              <a:t> (RFQ or RFT) documents are made up of a number of components, these include:</a:t>
            </a:r>
            <a:endParaRPr lang="en-US" sz="1200" b="0" dirty="0" smtClean="0"/>
          </a:p>
          <a:p>
            <a:pPr eaLnBrk="1" hangingPunct="1"/>
            <a:endParaRPr lang="en-US" sz="1200" b="1" dirty="0" smtClean="0"/>
          </a:p>
          <a:p>
            <a:pPr eaLnBrk="1" hangingPunct="1"/>
            <a:r>
              <a:rPr lang="en-US" sz="1200" b="1" dirty="0" smtClean="0"/>
              <a:t>Request </a:t>
            </a:r>
            <a:r>
              <a:rPr lang="en-US" sz="1200" dirty="0" smtClean="0"/>
              <a:t>– sets out the rules.  The Principal and all Tenderers have to adhere to these rules once set – THE RULES</a:t>
            </a:r>
          </a:p>
          <a:p>
            <a:pPr eaLnBrk="1" hangingPunct="1"/>
            <a:endParaRPr lang="en-US" sz="800" dirty="0" smtClean="0"/>
          </a:p>
          <a:p>
            <a:pPr eaLnBrk="1" hangingPunct="1"/>
            <a:r>
              <a:rPr lang="en-US" sz="1200" b="1" dirty="0" smtClean="0"/>
              <a:t>Specification/Brief</a:t>
            </a:r>
            <a:r>
              <a:rPr lang="en-US" sz="1200" dirty="0" smtClean="0"/>
              <a:t> – provides specific details of the requirement of the goods and/or services – THE REQUIREMENTS</a:t>
            </a:r>
          </a:p>
          <a:p>
            <a:pPr eaLnBrk="1" hangingPunct="1"/>
            <a:endParaRPr lang="en-US" sz="800" dirty="0" smtClean="0"/>
          </a:p>
          <a:p>
            <a:pPr eaLnBrk="1" hangingPunct="1"/>
            <a:r>
              <a:rPr lang="en-US" sz="1200" b="1" dirty="0" smtClean="0"/>
              <a:t>Tenderer’s Response </a:t>
            </a:r>
            <a:r>
              <a:rPr lang="en-US" sz="1200" dirty="0" smtClean="0"/>
              <a:t>– specific information required by the Principal (</a:t>
            </a:r>
            <a:r>
              <a:rPr lang="en-US" sz="1200" dirty="0" err="1" smtClean="0"/>
              <a:t>ie</a:t>
            </a:r>
            <a:r>
              <a:rPr lang="en-US" sz="1200" dirty="0" smtClean="0"/>
              <a:t> identifying information) – THE INFORMATION</a:t>
            </a:r>
          </a:p>
          <a:p>
            <a:pPr eaLnBrk="1" hangingPunct="1"/>
            <a:endParaRPr lang="en-US" sz="800" dirty="0" smtClean="0"/>
          </a:p>
          <a:p>
            <a:pPr eaLnBrk="1" hangingPunct="1"/>
            <a:r>
              <a:rPr lang="en-US" sz="1200" b="1" dirty="0" smtClean="0"/>
              <a:t>General Conditions of Contract </a:t>
            </a:r>
            <a:r>
              <a:rPr lang="en-US" sz="1200" dirty="0" smtClean="0"/>
              <a:t>– provides the framework for the supply contract – THE FRAMEWORK</a:t>
            </a:r>
            <a:endParaRPr lang="en-AU" sz="1200" dirty="0" smtClean="0"/>
          </a:p>
          <a:p>
            <a:endParaRPr lang="en-AU" sz="1200" dirty="0" smtClean="0"/>
          </a:p>
          <a:p>
            <a:pPr eaLnBrk="1" hangingPunct="1"/>
            <a:r>
              <a:rPr lang="en-US" sz="1200" b="1" dirty="0" smtClean="0"/>
              <a:t>Appendices</a:t>
            </a:r>
            <a:r>
              <a:rPr lang="en-US" sz="1200" dirty="0" smtClean="0"/>
              <a:t> – May include plans, Local Government policies </a:t>
            </a:r>
            <a:r>
              <a:rPr lang="en-US" sz="1200" dirty="0" err="1" smtClean="0"/>
              <a:t>etc</a:t>
            </a:r>
            <a:r>
              <a:rPr lang="en-US" sz="1200" dirty="0" smtClean="0"/>
              <a:t>; </a:t>
            </a:r>
          </a:p>
          <a:p>
            <a:pPr eaLnBrk="1" hangingPunct="1"/>
            <a:endParaRPr lang="en-US" sz="800" dirty="0" smtClean="0"/>
          </a:p>
          <a:p>
            <a:pPr eaLnBrk="1" hangingPunct="1"/>
            <a:r>
              <a:rPr lang="en-US" sz="1200" b="1" dirty="0" smtClean="0"/>
              <a:t>Annexures</a:t>
            </a:r>
            <a:r>
              <a:rPr lang="en-US" sz="1200" dirty="0" smtClean="0"/>
              <a:t> – Conditions of Contract Annexures ( e.g. Australian Standards </a:t>
            </a:r>
            <a:r>
              <a:rPr lang="en-US" sz="1200" dirty="0" err="1" smtClean="0"/>
              <a:t>etc</a:t>
            </a:r>
            <a:r>
              <a:rPr lang="en-US" sz="1200" dirty="0" smtClean="0"/>
              <a:t>)</a:t>
            </a:r>
          </a:p>
          <a:p>
            <a:pPr eaLnBrk="1" hangingPunct="1"/>
            <a:endParaRPr lang="en-US" sz="800" dirty="0" smtClean="0"/>
          </a:p>
          <a:p>
            <a:pPr eaLnBrk="1" hangingPunct="1"/>
            <a:r>
              <a:rPr lang="en-US" sz="1200" b="1" dirty="0" smtClean="0"/>
              <a:t>Form of Contract Award </a:t>
            </a:r>
            <a:r>
              <a:rPr lang="en-US" sz="1200" dirty="0" smtClean="0"/>
              <a:t>– e.g. Instrument of Agreement, Letter of Engagement etc.</a:t>
            </a:r>
          </a:p>
          <a:p>
            <a:pPr eaLnBrk="1" hangingPunct="1"/>
            <a:endParaRPr lang="en-US" sz="1200" dirty="0" smtClean="0"/>
          </a:p>
          <a:p>
            <a:pPr eaLnBrk="1" hangingPunct="1"/>
            <a:r>
              <a:rPr lang="en-US" sz="1600" b="1" i="1" dirty="0" smtClean="0"/>
              <a:t>Key things</a:t>
            </a:r>
            <a:r>
              <a:rPr lang="en-US" sz="1600" b="1" i="1" baseline="0" dirty="0" smtClean="0"/>
              <a:t> you want to know about is how to come through this process as the successful tenderer – so I will concentrate on informing you about the tender process and then how to put your best foot forward</a:t>
            </a:r>
            <a:endParaRPr lang="uk-UA" sz="1600" b="1" i="1" dirty="0" smtClean="0"/>
          </a:p>
          <a:p>
            <a:endParaRPr lang="en-AU" b="1" i="1" dirty="0"/>
          </a:p>
        </p:txBody>
      </p:sp>
      <p:sp>
        <p:nvSpPr>
          <p:cNvPr id="4" name="Slide Number Placeholder 3"/>
          <p:cNvSpPr>
            <a:spLocks noGrp="1"/>
          </p:cNvSpPr>
          <p:nvPr>
            <p:ph type="sldNum" sz="quarter" idx="10"/>
          </p:nvPr>
        </p:nvSpPr>
        <p:spPr/>
        <p:txBody>
          <a:bodyPr/>
          <a:lstStyle/>
          <a:p>
            <a:fld id="{5AD68B12-AEB1-412E-9EBA-07463413B6D2}" type="slidenum">
              <a:rPr lang="en-AU" smtClean="0"/>
              <a:t>7</a:t>
            </a:fld>
            <a:endParaRPr lang="en-AU"/>
          </a:p>
        </p:txBody>
      </p:sp>
    </p:spTree>
    <p:extLst>
      <p:ext uri="{BB962C8B-B14F-4D97-AF65-F5344CB8AC3E}">
        <p14:creationId xmlns:p14="http://schemas.microsoft.com/office/powerpoint/2010/main" val="126035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tx2"/>
                </a:solidFill>
              </a:rPr>
              <a:t>Michael</a:t>
            </a:r>
          </a:p>
          <a:p>
            <a:endParaRPr lang="en-AU" dirty="0" smtClean="0"/>
          </a:p>
          <a:p>
            <a:r>
              <a:rPr lang="en-AU" dirty="0" smtClean="0"/>
              <a:t>Within</a:t>
            </a:r>
            <a:r>
              <a:rPr lang="en-AU" baseline="0" dirty="0" smtClean="0"/>
              <a:t> the request, there are a number of assessable criteria – these are part of what make the suppliers offer to you:</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Evaluation Criteria</a:t>
            </a:r>
            <a:endParaRPr lang="en-AU" baseline="0" dirty="0" smtClean="0"/>
          </a:p>
          <a:p>
            <a:endParaRPr lang="en-AU" baseline="0" dirty="0" smtClean="0"/>
          </a:p>
          <a:p>
            <a:r>
              <a:rPr lang="en-AU" baseline="0" dirty="0" smtClean="0"/>
              <a:t>Compliance… Yes or No – Meets or does not meet.</a:t>
            </a:r>
          </a:p>
          <a:p>
            <a:endParaRPr lang="en-AU" baseline="0" dirty="0" smtClean="0"/>
          </a:p>
          <a:p>
            <a:r>
              <a:rPr lang="en-AU" baseline="0" dirty="0" smtClean="0"/>
              <a:t>Qualitative… There is flexibility around the weightings and selection criteria – depending on value and what is being purchased</a:t>
            </a:r>
            <a:endParaRPr lang="en-AU" dirty="0"/>
          </a:p>
        </p:txBody>
      </p:sp>
      <p:sp>
        <p:nvSpPr>
          <p:cNvPr id="4" name="Slide Number Placeholder 3"/>
          <p:cNvSpPr>
            <a:spLocks noGrp="1"/>
          </p:cNvSpPr>
          <p:nvPr>
            <p:ph type="sldNum" sz="quarter" idx="10"/>
          </p:nvPr>
        </p:nvSpPr>
        <p:spPr/>
        <p:txBody>
          <a:bodyPr/>
          <a:lstStyle/>
          <a:p>
            <a:fld id="{5AD68B12-AEB1-412E-9EBA-07463413B6D2}" type="slidenum">
              <a:rPr lang="en-AU" smtClean="0"/>
              <a:t>8</a:t>
            </a:fld>
            <a:endParaRPr lang="en-AU"/>
          </a:p>
        </p:txBody>
      </p:sp>
    </p:spTree>
    <p:extLst>
      <p:ext uri="{BB962C8B-B14F-4D97-AF65-F5344CB8AC3E}">
        <p14:creationId xmlns:p14="http://schemas.microsoft.com/office/powerpoint/2010/main" val="402816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tx2"/>
                </a:solidFill>
              </a:rPr>
              <a:t>Michael</a:t>
            </a:r>
          </a:p>
          <a:p>
            <a:endParaRPr lang="en-AU" dirty="0" smtClean="0"/>
          </a:p>
          <a:p>
            <a:r>
              <a:rPr lang="en-AU" baseline="0" dirty="0" smtClean="0"/>
              <a:t>It is important to remember that there will be a mixed bag of knowledge and experience – so don’t take anything as given.</a:t>
            </a:r>
          </a:p>
          <a:p>
            <a:endParaRPr lang="en-AU" baseline="0" dirty="0" smtClean="0"/>
          </a:p>
          <a:p>
            <a:r>
              <a:rPr lang="en-AU" baseline="0" dirty="0" smtClean="0"/>
              <a:t>EP will usually have at </a:t>
            </a:r>
            <a:r>
              <a:rPr lang="en-AU" baseline="0" dirty="0" err="1" smtClean="0"/>
              <a:t>lEastern</a:t>
            </a:r>
            <a:r>
              <a:rPr lang="en-AU" baseline="0" dirty="0" smtClean="0"/>
              <a:t> one subject matter expert, and usually will have others who don’t know much about the process, so don’t assume that they know what you mean (acronyms and industry lingo are good examples)</a:t>
            </a:r>
          </a:p>
          <a:p>
            <a:endParaRPr lang="en-AU" baseline="0" dirty="0" smtClean="0"/>
          </a:p>
          <a:p>
            <a:r>
              <a:rPr lang="en-AU" baseline="0" dirty="0" smtClean="0"/>
              <a:t>The panel will have various perspectives and priorities – results in balanced evaluation – but you need to take this into account when constructing your response, put it in a way that anyone could understand.</a:t>
            </a:r>
          </a:p>
          <a:p>
            <a:endParaRPr lang="en-AU" dirty="0"/>
          </a:p>
        </p:txBody>
      </p:sp>
      <p:sp>
        <p:nvSpPr>
          <p:cNvPr id="4" name="Slide Number Placeholder 3"/>
          <p:cNvSpPr>
            <a:spLocks noGrp="1"/>
          </p:cNvSpPr>
          <p:nvPr>
            <p:ph type="sldNum" sz="quarter" idx="10"/>
          </p:nvPr>
        </p:nvSpPr>
        <p:spPr/>
        <p:txBody>
          <a:bodyPr/>
          <a:lstStyle/>
          <a:p>
            <a:fld id="{5AD68B12-AEB1-412E-9EBA-07463413B6D2}" type="slidenum">
              <a:rPr lang="en-AU" smtClean="0"/>
              <a:t>9</a:t>
            </a:fld>
            <a:endParaRPr lang="en-AU"/>
          </a:p>
        </p:txBody>
      </p:sp>
    </p:spTree>
    <p:extLst>
      <p:ext uri="{BB962C8B-B14F-4D97-AF65-F5344CB8AC3E}">
        <p14:creationId xmlns:p14="http://schemas.microsoft.com/office/powerpoint/2010/main" val="3532706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470668"/>
            <a:ext cx="8136904" cy="792088"/>
          </a:xfrm>
        </p:spPr>
        <p:txBody>
          <a:bodyPr>
            <a:noAutofit/>
          </a:bodyPr>
          <a:lstStyle>
            <a:lvl1pPr algn="l">
              <a:defRPr sz="4500" b="0">
                <a:solidFill>
                  <a:srgbClr val="205686"/>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539509" y="5262756"/>
            <a:ext cx="8139241" cy="481608"/>
          </a:xfrm>
        </p:spPr>
        <p:txBody>
          <a:bodyPr>
            <a:normAutofit/>
          </a:bodyPr>
          <a:lstStyle>
            <a:lvl1pPr marL="0" indent="0" algn="l">
              <a:buNone/>
              <a:defRPr sz="2000">
                <a:solidFill>
                  <a:srgbClr val="205686"/>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cxnSp>
        <p:nvCxnSpPr>
          <p:cNvPr id="9" name="Straight Connector 8"/>
          <p:cNvCxnSpPr/>
          <p:nvPr userDrawn="1"/>
        </p:nvCxnSpPr>
        <p:spPr>
          <a:xfrm>
            <a:off x="539552" y="5262756"/>
            <a:ext cx="8136904" cy="0"/>
          </a:xfrm>
          <a:prstGeom prst="line">
            <a:avLst/>
          </a:prstGeom>
          <a:ln w="12700">
            <a:solidFill>
              <a:srgbClr val="20568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69"/>
            <a:ext cx="9144000" cy="2231897"/>
          </a:xfrm>
          <a:prstGeom prst="rect">
            <a:avLst/>
          </a:prstGeom>
        </p:spPr>
      </p:pic>
    </p:spTree>
    <p:extLst>
      <p:ext uri="{BB962C8B-B14F-4D97-AF65-F5344CB8AC3E}">
        <p14:creationId xmlns:p14="http://schemas.microsoft.com/office/powerpoint/2010/main" val="157747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ature Content">
    <p:bg>
      <p:bgPr>
        <a:solidFill>
          <a:srgbClr val="FFFFFF"/>
        </a:solidFill>
        <a:effectLst/>
      </p:bgPr>
    </p:bg>
    <p:spTree>
      <p:nvGrpSpPr>
        <p:cNvPr id="1" name=""/>
        <p:cNvGrpSpPr/>
        <p:nvPr/>
      </p:nvGrpSpPr>
      <p:grpSpPr>
        <a:xfrm>
          <a:off x="0" y="0"/>
          <a:ext cx="0" cy="0"/>
          <a:chOff x="0" y="0"/>
          <a:chExt cx="0" cy="0"/>
        </a:xfrm>
      </p:grpSpPr>
      <p:sp>
        <p:nvSpPr>
          <p:cNvPr id="18" name="Content Placeholder 17"/>
          <p:cNvSpPr>
            <a:spLocks noGrp="1"/>
          </p:cNvSpPr>
          <p:nvPr>
            <p:ph sz="quarter" idx="11"/>
          </p:nvPr>
        </p:nvSpPr>
        <p:spPr>
          <a:xfrm>
            <a:off x="464050" y="3733810"/>
            <a:ext cx="8212405" cy="495667"/>
          </a:xfrm>
        </p:spPr>
        <p:txBody>
          <a:bodyPr>
            <a:noAutofit/>
          </a:bodyPr>
          <a:lstStyle>
            <a:lvl1pPr marL="0" indent="0">
              <a:buNone/>
              <a:defRPr sz="2000">
                <a:solidFill>
                  <a:srgbClr val="205686"/>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p:txBody>
      </p:sp>
      <p:sp>
        <p:nvSpPr>
          <p:cNvPr id="2" name="Title 1"/>
          <p:cNvSpPr>
            <a:spLocks noGrp="1"/>
          </p:cNvSpPr>
          <p:nvPr>
            <p:ph type="title"/>
          </p:nvPr>
        </p:nvSpPr>
        <p:spPr>
          <a:xfrm>
            <a:off x="457200" y="1196752"/>
            <a:ext cx="8229600" cy="720080"/>
          </a:xfrm>
        </p:spPr>
        <p:txBody>
          <a:bodyPr>
            <a:normAutofit/>
          </a:bodyPr>
          <a:lstStyle>
            <a:lvl1pPr algn="l">
              <a:defRPr sz="3000">
                <a:solidFill>
                  <a:srgbClr val="205686"/>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sp>
        <p:nvSpPr>
          <p:cNvPr id="10" name="Text Placeholder 3"/>
          <p:cNvSpPr>
            <a:spLocks noGrp="1"/>
          </p:cNvSpPr>
          <p:nvPr>
            <p:ph type="body" sz="half" idx="2"/>
          </p:nvPr>
        </p:nvSpPr>
        <p:spPr>
          <a:xfrm>
            <a:off x="457200" y="2060848"/>
            <a:ext cx="8219256" cy="1584176"/>
          </a:xfrm>
        </p:spPr>
        <p:txBody>
          <a:bodyPr>
            <a:normAutofit/>
          </a:bodyPr>
          <a:lstStyle>
            <a:lvl1pPr marL="0" indent="0">
              <a:spcBef>
                <a:spcPts val="0"/>
              </a:spcBef>
              <a:spcAft>
                <a:spcPts val="300"/>
              </a:spcAft>
              <a:buNone/>
              <a:defRPr sz="1600" b="0">
                <a:solidFill>
                  <a:srgbClr val="000000"/>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cxnSp>
        <p:nvCxnSpPr>
          <p:cNvPr id="12" name="Straight Connector 11"/>
          <p:cNvCxnSpPr/>
          <p:nvPr userDrawn="1"/>
        </p:nvCxnSpPr>
        <p:spPr>
          <a:xfrm>
            <a:off x="464051" y="4229477"/>
            <a:ext cx="8212405" cy="0"/>
          </a:xfrm>
          <a:prstGeom prst="line">
            <a:avLst/>
          </a:prstGeom>
          <a:ln w="12700">
            <a:solidFill>
              <a:srgbClr val="205686"/>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0"/>
          </p:nvPr>
        </p:nvSpPr>
        <p:spPr>
          <a:xfrm>
            <a:off x="464050" y="4231568"/>
            <a:ext cx="8212405" cy="2293775"/>
          </a:xfrm>
        </p:spPr>
        <p:txBody>
          <a:bodyPr>
            <a:normAutofit/>
          </a:bodyPr>
          <a:lstStyle>
            <a:lvl1pPr marL="176213" indent="-176213">
              <a:spcBef>
                <a:spcPts val="0"/>
              </a:spcBef>
              <a:spcAft>
                <a:spcPts val="300"/>
              </a:spcAft>
              <a:defRPr sz="1400">
                <a:solidFill>
                  <a:srgbClr val="000000"/>
                </a:solidFill>
                <a:latin typeface="Arial" panose="020B0604020202020204" pitchFamily="34" charset="0"/>
                <a:cs typeface="Arial" panose="020B0604020202020204" pitchFamily="34" charset="0"/>
              </a:defRPr>
            </a:lvl1pPr>
            <a:lvl2pPr>
              <a:defRPr sz="1400">
                <a:solidFill>
                  <a:srgbClr val="000000"/>
                </a:solidFill>
                <a:latin typeface="Arial" panose="020B0604020202020204" pitchFamily="34" charset="0"/>
                <a:cs typeface="Arial" panose="020B0604020202020204" pitchFamily="34" charset="0"/>
              </a:defRPr>
            </a:lvl2pPr>
            <a:lvl3pPr>
              <a:defRPr sz="1400">
                <a:solidFill>
                  <a:srgbClr val="000000"/>
                </a:solidFill>
                <a:latin typeface="Arial" panose="020B0604020202020204" pitchFamily="34" charset="0"/>
                <a:cs typeface="Arial" panose="020B0604020202020204" pitchFamily="34" charset="0"/>
              </a:defRPr>
            </a:lvl3pPr>
            <a:lvl4pPr>
              <a:defRPr sz="1400">
                <a:solidFill>
                  <a:srgbClr val="000000"/>
                </a:solidFill>
                <a:latin typeface="Arial" panose="020B0604020202020204" pitchFamily="34" charset="0"/>
                <a:cs typeface="Arial" panose="020B0604020202020204" pitchFamily="34" charset="0"/>
              </a:defRPr>
            </a:lvl4pPr>
            <a:lvl5pPr>
              <a:defRPr sz="1400">
                <a:solidFill>
                  <a:srgbClr val="000000"/>
                </a:solidFill>
                <a:latin typeface="Arial" panose="020B0604020202020204" pitchFamily="34" charset="0"/>
                <a:cs typeface="Arial" panose="020B0604020202020204" pitchFamily="34" charset="0"/>
              </a:defRPr>
            </a:lvl5pPr>
          </a:lstStyle>
          <a:p>
            <a:pPr lvl="0"/>
            <a:r>
              <a:rPr lang="en-US" dirty="0" smtClean="0"/>
              <a:t>Click to edit Master text styles</a:t>
            </a:r>
          </a:p>
        </p:txBody>
      </p:sp>
      <p:cxnSp>
        <p:nvCxnSpPr>
          <p:cNvPr id="9" name="Straight Connector 8"/>
          <p:cNvCxnSpPr/>
          <p:nvPr userDrawn="1"/>
        </p:nvCxnSpPr>
        <p:spPr>
          <a:xfrm>
            <a:off x="464051" y="1849720"/>
            <a:ext cx="8212405" cy="0"/>
          </a:xfrm>
          <a:prstGeom prst="line">
            <a:avLst/>
          </a:prstGeom>
          <a:ln w="12700">
            <a:solidFill>
              <a:srgbClr val="20568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4051" y="4229090"/>
            <a:ext cx="8212405" cy="0"/>
          </a:xfrm>
          <a:prstGeom prst="line">
            <a:avLst/>
          </a:prstGeom>
          <a:ln w="12700">
            <a:solidFill>
              <a:srgbClr val="205686"/>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44000" cy="1431030"/>
          </a:xfrm>
          <a:prstGeom prst="rect">
            <a:avLst/>
          </a:prstGeom>
        </p:spPr>
      </p:pic>
    </p:spTree>
    <p:extLst>
      <p:ext uri="{BB962C8B-B14F-4D97-AF65-F5344CB8AC3E}">
        <p14:creationId xmlns:p14="http://schemas.microsoft.com/office/powerpoint/2010/main" val="79065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bg>
      <p:bgPr>
        <a:solidFill>
          <a:srgbClr val="FFFFFF"/>
        </a:solidFill>
        <a:effectLst/>
      </p:bgPr>
    </p:bg>
    <p:spTree>
      <p:nvGrpSpPr>
        <p:cNvPr id="1" name=""/>
        <p:cNvGrpSpPr/>
        <p:nvPr/>
      </p:nvGrpSpPr>
      <p:grpSpPr>
        <a:xfrm>
          <a:off x="0" y="0"/>
          <a:ext cx="0" cy="0"/>
          <a:chOff x="0" y="0"/>
          <a:chExt cx="0" cy="0"/>
        </a:xfrm>
      </p:grpSpPr>
      <p:sp>
        <p:nvSpPr>
          <p:cNvPr id="18" name="Content Placeholder 17"/>
          <p:cNvSpPr>
            <a:spLocks noGrp="1"/>
          </p:cNvSpPr>
          <p:nvPr>
            <p:ph sz="quarter" idx="11"/>
          </p:nvPr>
        </p:nvSpPr>
        <p:spPr>
          <a:xfrm>
            <a:off x="464050" y="404664"/>
            <a:ext cx="8212405" cy="720079"/>
          </a:xfrm>
        </p:spPr>
        <p:txBody>
          <a:bodyPr>
            <a:noAutofit/>
          </a:bodyPr>
          <a:lstStyle>
            <a:lvl1pPr marL="0" indent="0">
              <a:buNone/>
              <a:defRPr sz="3000">
                <a:solidFill>
                  <a:srgbClr val="205686"/>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p:txBody>
      </p:sp>
      <p:cxnSp>
        <p:nvCxnSpPr>
          <p:cNvPr id="12" name="Straight Connector 11"/>
          <p:cNvCxnSpPr/>
          <p:nvPr userDrawn="1"/>
        </p:nvCxnSpPr>
        <p:spPr>
          <a:xfrm>
            <a:off x="464050" y="1124743"/>
            <a:ext cx="6844254" cy="1"/>
          </a:xfrm>
          <a:prstGeom prst="line">
            <a:avLst/>
          </a:prstGeom>
          <a:ln w="12700">
            <a:solidFill>
              <a:srgbClr val="205686"/>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0"/>
          </p:nvPr>
        </p:nvSpPr>
        <p:spPr>
          <a:xfrm>
            <a:off x="464050" y="1700808"/>
            <a:ext cx="8071883" cy="4248471"/>
          </a:xfrm>
        </p:spPr>
        <p:txBody>
          <a:bodyPr>
            <a:normAutofit/>
          </a:bodyPr>
          <a:lstStyle>
            <a:lvl1pPr marL="176213" indent="-176213">
              <a:spcBef>
                <a:spcPts val="0"/>
              </a:spcBef>
              <a:spcAft>
                <a:spcPts val="300"/>
              </a:spcAft>
              <a:defRPr sz="1400">
                <a:solidFill>
                  <a:srgbClr val="000000"/>
                </a:solidFill>
                <a:latin typeface="Arial" panose="020B0604020202020204" pitchFamily="34" charset="0"/>
                <a:cs typeface="Arial" panose="020B0604020202020204" pitchFamily="34" charset="0"/>
              </a:defRPr>
            </a:lvl1pPr>
            <a:lvl2pPr>
              <a:defRPr sz="1400">
                <a:solidFill>
                  <a:srgbClr val="000000"/>
                </a:solidFill>
                <a:latin typeface="Arial" panose="020B0604020202020204" pitchFamily="34" charset="0"/>
                <a:cs typeface="Arial" panose="020B0604020202020204" pitchFamily="34" charset="0"/>
              </a:defRPr>
            </a:lvl2pPr>
            <a:lvl3pPr>
              <a:defRPr sz="1400">
                <a:solidFill>
                  <a:srgbClr val="000000"/>
                </a:solidFill>
                <a:latin typeface="Arial" panose="020B0604020202020204" pitchFamily="34" charset="0"/>
                <a:cs typeface="Arial" panose="020B0604020202020204" pitchFamily="34" charset="0"/>
              </a:defRPr>
            </a:lvl3pPr>
            <a:lvl4pPr>
              <a:defRPr sz="1400">
                <a:solidFill>
                  <a:srgbClr val="000000"/>
                </a:solidFill>
                <a:latin typeface="Arial" panose="020B0604020202020204" pitchFamily="34" charset="0"/>
                <a:cs typeface="Arial" panose="020B0604020202020204" pitchFamily="34" charset="0"/>
              </a:defRPr>
            </a:lvl4pPr>
            <a:lvl5pPr>
              <a:defRPr sz="1400">
                <a:solidFill>
                  <a:srgbClr val="000000"/>
                </a:solidFill>
                <a:latin typeface="Arial" panose="020B0604020202020204" pitchFamily="34" charset="0"/>
                <a:cs typeface="Arial" panose="020B0604020202020204" pitchFamily="34" charset="0"/>
              </a:defRPr>
            </a:lvl5pPr>
          </a:lstStyle>
          <a:p>
            <a:pPr lvl="0"/>
            <a:r>
              <a:rPr lang="en-US" dirty="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44000" cy="1431030"/>
          </a:xfrm>
          <a:prstGeom prst="rect">
            <a:avLst/>
          </a:prstGeom>
        </p:spPr>
      </p:pic>
    </p:spTree>
    <p:extLst>
      <p:ext uri="{BB962C8B-B14F-4D97-AF65-F5344CB8AC3E}">
        <p14:creationId xmlns:p14="http://schemas.microsoft.com/office/powerpoint/2010/main" val="389252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s only">
    <p:bg>
      <p:bgPr>
        <a:solidFill>
          <a:srgbClr val="FFFFFF"/>
        </a:solidFill>
        <a:effectLst/>
      </p:bgPr>
    </p:bg>
    <p:spTree>
      <p:nvGrpSpPr>
        <p:cNvPr id="1" name=""/>
        <p:cNvGrpSpPr/>
        <p:nvPr/>
      </p:nvGrpSpPr>
      <p:grpSpPr>
        <a:xfrm>
          <a:off x="0" y="0"/>
          <a:ext cx="0" cy="0"/>
          <a:chOff x="0" y="0"/>
          <a:chExt cx="0" cy="0"/>
        </a:xfrm>
      </p:grpSpPr>
      <p:sp>
        <p:nvSpPr>
          <p:cNvPr id="18" name="Content Placeholder 17"/>
          <p:cNvSpPr>
            <a:spLocks noGrp="1"/>
          </p:cNvSpPr>
          <p:nvPr>
            <p:ph sz="quarter" idx="11"/>
          </p:nvPr>
        </p:nvSpPr>
        <p:spPr>
          <a:xfrm>
            <a:off x="464050" y="1556792"/>
            <a:ext cx="8212405" cy="720079"/>
          </a:xfrm>
        </p:spPr>
        <p:txBody>
          <a:bodyPr>
            <a:noAutofit/>
          </a:bodyPr>
          <a:lstStyle>
            <a:lvl1pPr marL="0" indent="0">
              <a:buNone/>
              <a:defRPr sz="3000">
                <a:solidFill>
                  <a:srgbClr val="205686"/>
                </a:solidFill>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p:txBody>
      </p:sp>
      <p:cxnSp>
        <p:nvCxnSpPr>
          <p:cNvPr id="12" name="Straight Connector 11"/>
          <p:cNvCxnSpPr/>
          <p:nvPr userDrawn="1"/>
        </p:nvCxnSpPr>
        <p:spPr>
          <a:xfrm>
            <a:off x="464051" y="2158023"/>
            <a:ext cx="8212405" cy="0"/>
          </a:xfrm>
          <a:prstGeom prst="line">
            <a:avLst/>
          </a:prstGeom>
          <a:ln w="12700">
            <a:solidFill>
              <a:srgbClr val="205686"/>
            </a:soli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sz="quarter" idx="10"/>
          </p:nvPr>
        </p:nvSpPr>
        <p:spPr>
          <a:xfrm>
            <a:off x="464050" y="2276872"/>
            <a:ext cx="8212405" cy="4248471"/>
          </a:xfrm>
        </p:spPr>
        <p:txBody>
          <a:bodyPr>
            <a:normAutofit/>
          </a:bodyPr>
          <a:lstStyle>
            <a:lvl1pPr marL="176213" indent="-176213">
              <a:spcBef>
                <a:spcPts val="0"/>
              </a:spcBef>
              <a:spcAft>
                <a:spcPts val="300"/>
              </a:spcAft>
              <a:defRPr sz="1400">
                <a:solidFill>
                  <a:srgbClr val="000000"/>
                </a:solidFill>
                <a:latin typeface="Arial" panose="020B0604020202020204" pitchFamily="34" charset="0"/>
                <a:cs typeface="Arial" panose="020B0604020202020204" pitchFamily="34" charset="0"/>
              </a:defRPr>
            </a:lvl1pPr>
            <a:lvl2pPr>
              <a:defRPr sz="1400">
                <a:solidFill>
                  <a:srgbClr val="000000"/>
                </a:solidFill>
                <a:latin typeface="Arial" panose="020B0604020202020204" pitchFamily="34" charset="0"/>
                <a:cs typeface="Arial" panose="020B0604020202020204" pitchFamily="34" charset="0"/>
              </a:defRPr>
            </a:lvl2pPr>
            <a:lvl3pPr>
              <a:defRPr sz="1400">
                <a:solidFill>
                  <a:srgbClr val="000000"/>
                </a:solidFill>
                <a:latin typeface="Arial" panose="020B0604020202020204" pitchFamily="34" charset="0"/>
                <a:cs typeface="Arial" panose="020B0604020202020204" pitchFamily="34" charset="0"/>
              </a:defRPr>
            </a:lvl3pPr>
            <a:lvl4pPr>
              <a:defRPr sz="1400">
                <a:solidFill>
                  <a:srgbClr val="000000"/>
                </a:solidFill>
                <a:latin typeface="Arial" panose="020B0604020202020204" pitchFamily="34" charset="0"/>
                <a:cs typeface="Arial" panose="020B0604020202020204" pitchFamily="34" charset="0"/>
              </a:defRPr>
            </a:lvl4pPr>
            <a:lvl5pPr>
              <a:defRPr sz="1400">
                <a:solidFill>
                  <a:srgbClr val="000000"/>
                </a:solidFill>
                <a:latin typeface="Arial" panose="020B0604020202020204" pitchFamily="34" charset="0"/>
                <a:cs typeface="Arial" panose="020B0604020202020204" pitchFamily="34" charset="0"/>
              </a:defRPr>
            </a:lvl5pPr>
          </a:lstStyle>
          <a:p>
            <a:pPr lvl="0"/>
            <a:r>
              <a:rPr lang="en-US" dirty="0" smtClean="0"/>
              <a:t>Click to edit Master text styles</a:t>
            </a:r>
          </a:p>
        </p:txBody>
      </p:sp>
      <p:graphicFrame>
        <p:nvGraphicFramePr>
          <p:cNvPr id="2" name="Chart 1"/>
          <p:cNvGraphicFramePr/>
          <p:nvPr userDrawn="1">
            <p:extLst>
              <p:ext uri="{D42A27DB-BD31-4B8C-83A1-F6EECF244321}">
                <p14:modId xmlns:p14="http://schemas.microsoft.com/office/powerpoint/2010/main" val="2964621040"/>
              </p:ext>
            </p:extLst>
          </p:nvPr>
        </p:nvGraphicFramePr>
        <p:xfrm>
          <a:off x="5545869" y="4221088"/>
          <a:ext cx="3096344" cy="2064229"/>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7" y="0"/>
            <a:ext cx="9144000" cy="1431030"/>
          </a:xfrm>
          <a:prstGeom prst="rect">
            <a:avLst/>
          </a:prstGeom>
        </p:spPr>
      </p:pic>
    </p:spTree>
    <p:extLst>
      <p:ext uri="{BB962C8B-B14F-4D97-AF65-F5344CB8AC3E}">
        <p14:creationId xmlns:p14="http://schemas.microsoft.com/office/powerpoint/2010/main" val="1353703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2A58A-628D-4526-835D-8C096EA62804}" type="datetimeFigureOut">
              <a:rPr lang="en-AU" smtClean="0"/>
              <a:t>13/03/2017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631C3-AA66-40DE-9D26-D368369927ED}" type="slidenum">
              <a:rPr lang="en-AU" smtClean="0"/>
              <a:t>‹#›</a:t>
            </a:fld>
            <a:endParaRPr lang="en-AU"/>
          </a:p>
        </p:txBody>
      </p:sp>
    </p:spTree>
    <p:extLst>
      <p:ext uri="{BB962C8B-B14F-4D97-AF65-F5344CB8AC3E}">
        <p14:creationId xmlns:p14="http://schemas.microsoft.com/office/powerpoint/2010/main" val="2647106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861048"/>
            <a:ext cx="8136904" cy="792088"/>
          </a:xfrm>
        </p:spPr>
        <p:txBody>
          <a:bodyPr/>
          <a:lstStyle/>
          <a:p>
            <a:r>
              <a:rPr lang="en-AU" dirty="0" smtClean="0"/>
              <a:t>Doing Business with your  Local Government </a:t>
            </a:r>
            <a:endParaRPr lang="en-AU" dirty="0"/>
          </a:p>
        </p:txBody>
      </p:sp>
      <p:sp>
        <p:nvSpPr>
          <p:cNvPr id="3" name="Subtitle 2"/>
          <p:cNvSpPr>
            <a:spLocks noGrp="1"/>
          </p:cNvSpPr>
          <p:nvPr>
            <p:ph type="subTitle" idx="1"/>
          </p:nvPr>
        </p:nvSpPr>
        <p:spPr>
          <a:xfrm>
            <a:off x="539509" y="5262756"/>
            <a:ext cx="8139241" cy="758532"/>
          </a:xfrm>
        </p:spPr>
        <p:txBody>
          <a:bodyPr>
            <a:normAutofit lnSpcReduction="10000"/>
          </a:bodyPr>
          <a:lstStyle/>
          <a:p>
            <a:r>
              <a:rPr lang="en-AU" dirty="0" smtClean="0"/>
              <a:t>Michael McClue</a:t>
            </a:r>
          </a:p>
          <a:p>
            <a:r>
              <a:rPr lang="en-AU" dirty="0" smtClean="0"/>
              <a:t>WA Local Government Association (WALGA)</a:t>
            </a:r>
            <a:endParaRPr lang="en-AU" dirty="0"/>
          </a:p>
        </p:txBody>
      </p:sp>
    </p:spTree>
    <p:extLst>
      <p:ext uri="{BB962C8B-B14F-4D97-AF65-F5344CB8AC3E}">
        <p14:creationId xmlns:p14="http://schemas.microsoft.com/office/powerpoint/2010/main" val="1292072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smtClean="0"/>
              <a:t>Evaluating Tenders</a:t>
            </a:r>
            <a:endParaRPr lang="en-AU" dirty="0"/>
          </a:p>
        </p:txBody>
      </p:sp>
      <p:pic>
        <p:nvPicPr>
          <p:cNvPr id="8" name="Picture 6" descr="20019868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885950"/>
            <a:ext cx="4103688" cy="31273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3301206"/>
            <a:ext cx="5504786" cy="3424237"/>
          </a:xfrm>
          <a:prstGeom prst="rect">
            <a:avLst/>
          </a:prstGeom>
        </p:spPr>
      </p:pic>
      <p:sp>
        <p:nvSpPr>
          <p:cNvPr id="4" name="TextBox 3"/>
          <p:cNvSpPr txBox="1"/>
          <p:nvPr/>
        </p:nvSpPr>
        <p:spPr>
          <a:xfrm>
            <a:off x="4860032" y="1772816"/>
            <a:ext cx="3992618" cy="1477328"/>
          </a:xfrm>
          <a:prstGeom prst="rect">
            <a:avLst/>
          </a:prstGeom>
          <a:noFill/>
        </p:spPr>
        <p:txBody>
          <a:bodyPr wrap="square" rtlCol="0">
            <a:spAutoFit/>
          </a:bodyPr>
          <a:lstStyle/>
          <a:p>
            <a:r>
              <a:rPr lang="en-AU" sz="3000" dirty="0" smtClean="0">
                <a:solidFill>
                  <a:srgbClr val="205686"/>
                </a:solidFill>
              </a:rPr>
              <a:t>Selecting the right supplier is more than just the best price!</a:t>
            </a:r>
            <a:endParaRPr lang="en-AU" sz="3000" dirty="0">
              <a:solidFill>
                <a:srgbClr val="205686"/>
              </a:solidFill>
            </a:endParaRPr>
          </a:p>
        </p:txBody>
      </p:sp>
    </p:spTree>
    <p:extLst>
      <p:ext uri="{BB962C8B-B14F-4D97-AF65-F5344CB8AC3E}">
        <p14:creationId xmlns:p14="http://schemas.microsoft.com/office/powerpoint/2010/main" val="17545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smtClean="0"/>
              <a:t>Tender Evaluation</a:t>
            </a:r>
            <a:endParaRPr lang="en-AU" dirty="0"/>
          </a:p>
        </p:txBody>
      </p:sp>
      <p:sp>
        <p:nvSpPr>
          <p:cNvPr id="3" name="Content Placeholder 2"/>
          <p:cNvSpPr>
            <a:spLocks noGrp="1"/>
          </p:cNvSpPr>
          <p:nvPr>
            <p:ph sz="quarter" idx="10"/>
          </p:nvPr>
        </p:nvSpPr>
        <p:spPr/>
        <p:txBody>
          <a:bodyPr>
            <a:normAutofit/>
          </a:bodyPr>
          <a:lstStyle/>
          <a:p>
            <a:pPr>
              <a:spcBef>
                <a:spcPts val="1200"/>
              </a:spcBef>
              <a:spcAft>
                <a:spcPts val="600"/>
              </a:spcAft>
            </a:pPr>
            <a:r>
              <a:rPr lang="en-AU" sz="2000" dirty="0" smtClean="0"/>
              <a:t>Evaluation Criteria</a:t>
            </a:r>
          </a:p>
          <a:p>
            <a:pPr lvl="1">
              <a:spcBef>
                <a:spcPts val="1200"/>
              </a:spcBef>
              <a:spcAft>
                <a:spcPts val="600"/>
              </a:spcAft>
            </a:pPr>
            <a:r>
              <a:rPr lang="en-AU" sz="2000" dirty="0" smtClean="0"/>
              <a:t>Value for Money means price is usually non-weighted and excluded from the qualitative assessment</a:t>
            </a:r>
          </a:p>
          <a:p>
            <a:pPr>
              <a:spcBef>
                <a:spcPts val="1200"/>
              </a:spcBef>
              <a:spcAft>
                <a:spcPts val="600"/>
              </a:spcAft>
            </a:pPr>
            <a:r>
              <a:rPr lang="en-AU" sz="2000" dirty="0" smtClean="0"/>
              <a:t>Compliance Criteria</a:t>
            </a:r>
          </a:p>
          <a:p>
            <a:pPr lvl="1">
              <a:spcBef>
                <a:spcPts val="1200"/>
              </a:spcBef>
              <a:spcAft>
                <a:spcPts val="600"/>
              </a:spcAft>
            </a:pPr>
            <a:r>
              <a:rPr lang="en-AU" sz="2000" dirty="0" smtClean="0"/>
              <a:t>Is it met, compliant or not. Not subjective.</a:t>
            </a:r>
          </a:p>
          <a:p>
            <a:pPr>
              <a:spcBef>
                <a:spcPts val="1200"/>
              </a:spcBef>
              <a:spcAft>
                <a:spcPts val="600"/>
              </a:spcAft>
            </a:pPr>
            <a:r>
              <a:rPr lang="en-AU" sz="2000" dirty="0" smtClean="0"/>
              <a:t>Qualitative Criteria </a:t>
            </a:r>
          </a:p>
          <a:p>
            <a:pPr lvl="1">
              <a:spcBef>
                <a:spcPts val="1200"/>
              </a:spcBef>
              <a:spcAft>
                <a:spcPts val="600"/>
              </a:spcAft>
            </a:pPr>
            <a:r>
              <a:rPr lang="en-AU" sz="2000" dirty="0" smtClean="0"/>
              <a:t>Criteria should be weighted, panel scores and weighted accordingly.</a:t>
            </a:r>
            <a:endParaRPr lang="en-AU" sz="2400" dirty="0"/>
          </a:p>
        </p:txBody>
      </p:sp>
    </p:spTree>
    <p:extLst>
      <p:ext uri="{BB962C8B-B14F-4D97-AF65-F5344CB8AC3E}">
        <p14:creationId xmlns:p14="http://schemas.microsoft.com/office/powerpoint/2010/main" val="1865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smtClean="0"/>
              <a:t>Tender Evaluation</a:t>
            </a:r>
            <a:endParaRPr lang="en-AU" dirty="0"/>
          </a:p>
        </p:txBody>
      </p:sp>
      <p:sp>
        <p:nvSpPr>
          <p:cNvPr id="5" name="Content Placeholder 4"/>
          <p:cNvSpPr>
            <a:spLocks noGrp="1"/>
          </p:cNvSpPr>
          <p:nvPr>
            <p:ph sz="quarter" idx="10"/>
          </p:nvPr>
        </p:nvSpPr>
        <p:spPr/>
        <p:txBody>
          <a:bodyPr/>
          <a:lstStyle/>
          <a:p>
            <a:endParaRPr lang="en-AU" dirty="0" smtClean="0"/>
          </a:p>
          <a:p>
            <a:r>
              <a:rPr lang="en-AU" sz="2000" dirty="0" smtClean="0"/>
              <a:t>Price Evaluation:</a:t>
            </a:r>
          </a:p>
          <a:p>
            <a:pPr lvl="1"/>
            <a:r>
              <a:rPr lang="en-AU" sz="2000" dirty="0" smtClean="0"/>
              <a:t>Offered </a:t>
            </a:r>
            <a:r>
              <a:rPr lang="en-AU" sz="2000" dirty="0"/>
              <a:t>pricing </a:t>
            </a:r>
            <a:r>
              <a:rPr lang="en-AU" sz="2000" u="sng" dirty="0"/>
              <a:t>must</a:t>
            </a:r>
            <a:r>
              <a:rPr lang="en-AU" sz="2000" dirty="0"/>
              <a:t> meet the requirements as specified in the Request.</a:t>
            </a:r>
            <a:endParaRPr lang="en-AU" sz="2000" dirty="0" smtClean="0"/>
          </a:p>
          <a:p>
            <a:pPr lvl="1"/>
            <a:r>
              <a:rPr lang="en-AU" sz="2000" dirty="0" smtClean="0"/>
              <a:t>Assessment </a:t>
            </a:r>
            <a:r>
              <a:rPr lang="en-AU" sz="2000" dirty="0"/>
              <a:t>of price will include consideration of Total Cost of </a:t>
            </a:r>
            <a:r>
              <a:rPr lang="en-AU" sz="2000" dirty="0" smtClean="0"/>
              <a:t>Ownership, including:</a:t>
            </a:r>
          </a:p>
          <a:p>
            <a:endParaRPr lang="en-AU" dirty="0"/>
          </a:p>
        </p:txBody>
      </p:sp>
      <p:pic>
        <p:nvPicPr>
          <p:cNvPr id="6" name="Picture 5"/>
          <p:cNvPicPr>
            <a:picLocks noChangeAspect="1"/>
          </p:cNvPicPr>
          <p:nvPr/>
        </p:nvPicPr>
        <p:blipFill>
          <a:blip r:embed="rId3"/>
          <a:stretch>
            <a:fillRect/>
          </a:stretch>
        </p:blipFill>
        <p:spPr>
          <a:xfrm>
            <a:off x="1259632" y="3825043"/>
            <a:ext cx="7712108" cy="1633870"/>
          </a:xfrm>
          <a:prstGeom prst="rect">
            <a:avLst/>
          </a:prstGeom>
        </p:spPr>
      </p:pic>
    </p:spTree>
    <p:extLst>
      <p:ext uri="{BB962C8B-B14F-4D97-AF65-F5344CB8AC3E}">
        <p14:creationId xmlns:p14="http://schemas.microsoft.com/office/powerpoint/2010/main" val="11214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000"/>
                                        <p:tgtEl>
                                          <p:spTgt spid="5">
                                            <p:txEl>
                                              <p:pRg st="2" end="2"/>
                                            </p:txEl>
                                          </p:spTgt>
                                        </p:tgtEl>
                                      </p:cBhvr>
                                    </p:animEffect>
                                    <p:anim calcmode="lin" valueType="num">
                                      <p:cBhvr>
                                        <p:cTn id="1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anim calcmode="lin" valueType="num">
                                      <p:cBhvr>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968322"/>
            <a:ext cx="3307727" cy="239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1"/>
          </p:nvPr>
        </p:nvSpPr>
        <p:spPr/>
        <p:txBody>
          <a:bodyPr/>
          <a:lstStyle/>
          <a:p>
            <a:r>
              <a:rPr lang="en-AU" dirty="0" smtClean="0"/>
              <a:t>Key Issues with Submissions</a:t>
            </a:r>
            <a:endParaRPr lang="en-AU" dirty="0"/>
          </a:p>
        </p:txBody>
      </p:sp>
      <p:sp>
        <p:nvSpPr>
          <p:cNvPr id="3" name="Content Placeholder 2"/>
          <p:cNvSpPr>
            <a:spLocks noGrp="1"/>
          </p:cNvSpPr>
          <p:nvPr>
            <p:ph sz="quarter" idx="10"/>
          </p:nvPr>
        </p:nvSpPr>
        <p:spPr/>
        <p:txBody>
          <a:bodyPr>
            <a:normAutofit/>
          </a:bodyPr>
          <a:lstStyle/>
          <a:p>
            <a:pPr>
              <a:spcBef>
                <a:spcPts val="1200"/>
              </a:spcBef>
              <a:spcAft>
                <a:spcPts val="600"/>
              </a:spcAft>
            </a:pPr>
            <a:r>
              <a:rPr lang="en-AU" sz="2400" dirty="0" smtClean="0"/>
              <a:t>Rely on reputation</a:t>
            </a:r>
          </a:p>
          <a:p>
            <a:pPr>
              <a:spcBef>
                <a:spcPts val="1200"/>
              </a:spcBef>
              <a:spcAft>
                <a:spcPts val="600"/>
              </a:spcAft>
            </a:pPr>
            <a:r>
              <a:rPr lang="en-AU" sz="2400" dirty="0" smtClean="0"/>
              <a:t>Make unsubstantiated claims </a:t>
            </a:r>
          </a:p>
          <a:p>
            <a:pPr>
              <a:spcBef>
                <a:spcPts val="1200"/>
              </a:spcBef>
              <a:spcAft>
                <a:spcPts val="600"/>
              </a:spcAft>
            </a:pPr>
            <a:r>
              <a:rPr lang="en-AU" sz="2400" dirty="0" smtClean="0"/>
              <a:t>Provide an inappropriate level of detail</a:t>
            </a:r>
          </a:p>
          <a:p>
            <a:pPr>
              <a:spcBef>
                <a:spcPts val="1200"/>
              </a:spcBef>
              <a:spcAft>
                <a:spcPts val="600"/>
              </a:spcAft>
            </a:pPr>
            <a:r>
              <a:rPr lang="en-AU" sz="2400" dirty="0" smtClean="0"/>
              <a:t>Display lack of care and effort</a:t>
            </a:r>
            <a:endParaRPr lang="en-AU" sz="2400" dirty="0"/>
          </a:p>
          <a:p>
            <a:pPr>
              <a:spcBef>
                <a:spcPts val="1200"/>
              </a:spcBef>
              <a:spcAft>
                <a:spcPts val="600"/>
              </a:spcAft>
            </a:pPr>
            <a:r>
              <a:rPr lang="en-AU" sz="2400" dirty="0" smtClean="0"/>
              <a:t>Rely on templates</a:t>
            </a:r>
          </a:p>
          <a:p>
            <a:pPr>
              <a:spcBef>
                <a:spcPts val="1200"/>
              </a:spcBef>
              <a:spcAft>
                <a:spcPts val="600"/>
              </a:spcAft>
            </a:pPr>
            <a:r>
              <a:rPr lang="en-AU" sz="2400" dirty="0" smtClean="0"/>
              <a:t>Local entitlement (Buy Local)</a:t>
            </a:r>
            <a:endParaRPr lang="en-AU" sz="2400" dirty="0"/>
          </a:p>
        </p:txBody>
      </p:sp>
    </p:spTree>
    <p:extLst>
      <p:ext uri="{BB962C8B-B14F-4D97-AF65-F5344CB8AC3E}">
        <p14:creationId xmlns:p14="http://schemas.microsoft.com/office/powerpoint/2010/main" val="289305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717032"/>
            <a:ext cx="3109871"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1"/>
          </p:nvPr>
        </p:nvSpPr>
        <p:spPr/>
        <p:txBody>
          <a:bodyPr/>
          <a:lstStyle/>
          <a:p>
            <a:r>
              <a:rPr lang="en-AU" dirty="0" smtClean="0"/>
              <a:t>Key Tips on Preparing Responses</a:t>
            </a:r>
            <a:endParaRPr lang="en-AU" dirty="0"/>
          </a:p>
        </p:txBody>
      </p:sp>
      <p:sp>
        <p:nvSpPr>
          <p:cNvPr id="3" name="Content Placeholder 2"/>
          <p:cNvSpPr>
            <a:spLocks noGrp="1"/>
          </p:cNvSpPr>
          <p:nvPr>
            <p:ph sz="quarter" idx="10"/>
          </p:nvPr>
        </p:nvSpPr>
        <p:spPr>
          <a:xfrm>
            <a:off x="467544" y="1844825"/>
            <a:ext cx="8208912" cy="4392488"/>
          </a:xfrm>
        </p:spPr>
        <p:txBody>
          <a:bodyPr>
            <a:normAutofit fontScale="92500" lnSpcReduction="10000"/>
          </a:bodyPr>
          <a:lstStyle/>
          <a:p>
            <a:pPr>
              <a:spcBef>
                <a:spcPts val="1200"/>
              </a:spcBef>
              <a:spcAft>
                <a:spcPts val="600"/>
              </a:spcAft>
              <a:defRPr/>
            </a:pPr>
            <a:r>
              <a:rPr lang="en-AU" sz="2400" dirty="0"/>
              <a:t>Focus on the Local Government’s needs</a:t>
            </a:r>
          </a:p>
          <a:p>
            <a:pPr>
              <a:spcBef>
                <a:spcPts val="1200"/>
              </a:spcBef>
              <a:spcAft>
                <a:spcPts val="600"/>
              </a:spcAft>
              <a:defRPr/>
            </a:pPr>
            <a:r>
              <a:rPr lang="en-AU" sz="2400" dirty="0"/>
              <a:t>Take into account the regulations &amp; the particular Local Government’s purchasing policies &amp; </a:t>
            </a:r>
            <a:r>
              <a:rPr lang="en-AU" sz="2400" dirty="0" smtClean="0"/>
              <a:t>processes </a:t>
            </a:r>
            <a:endParaRPr lang="en-AU" sz="2400" dirty="0"/>
          </a:p>
          <a:p>
            <a:pPr>
              <a:spcBef>
                <a:spcPts val="1200"/>
              </a:spcBef>
              <a:spcAft>
                <a:spcPts val="600"/>
              </a:spcAft>
              <a:defRPr/>
            </a:pPr>
            <a:r>
              <a:rPr lang="en-AU" sz="2400" dirty="0"/>
              <a:t>Match your offer to the opportunity</a:t>
            </a:r>
          </a:p>
          <a:p>
            <a:pPr lvl="1">
              <a:spcBef>
                <a:spcPts val="1200"/>
              </a:spcBef>
              <a:spcAft>
                <a:spcPts val="600"/>
              </a:spcAft>
              <a:defRPr/>
            </a:pPr>
            <a:r>
              <a:rPr lang="en-AU" sz="2000" dirty="0"/>
              <a:t>Look at the </a:t>
            </a:r>
            <a:r>
              <a:rPr lang="en-AU" sz="2000" dirty="0" smtClean="0"/>
              <a:t>weightings </a:t>
            </a:r>
            <a:endParaRPr lang="en-AU" sz="2000" dirty="0"/>
          </a:p>
          <a:p>
            <a:pPr lvl="1">
              <a:spcBef>
                <a:spcPts val="1200"/>
              </a:spcBef>
              <a:spcAft>
                <a:spcPts val="600"/>
              </a:spcAft>
              <a:defRPr/>
            </a:pPr>
            <a:r>
              <a:rPr lang="en-AU" sz="2000" dirty="0"/>
              <a:t>Address the </a:t>
            </a:r>
            <a:r>
              <a:rPr lang="en-AU" sz="2000" dirty="0" smtClean="0"/>
              <a:t>Sub-Criteria</a:t>
            </a:r>
          </a:p>
          <a:p>
            <a:pPr lvl="1">
              <a:spcBef>
                <a:spcPts val="1200"/>
              </a:spcBef>
              <a:spcAft>
                <a:spcPts val="600"/>
              </a:spcAft>
              <a:defRPr/>
            </a:pPr>
            <a:r>
              <a:rPr lang="en-AU" sz="2000" dirty="0" smtClean="0"/>
              <a:t>Be succinct!</a:t>
            </a:r>
            <a:endParaRPr lang="en-AU" sz="2000" dirty="0"/>
          </a:p>
          <a:p>
            <a:pPr>
              <a:spcBef>
                <a:spcPts val="1200"/>
              </a:spcBef>
              <a:spcAft>
                <a:spcPts val="600"/>
              </a:spcAft>
              <a:defRPr/>
            </a:pPr>
            <a:r>
              <a:rPr lang="en-AU" sz="2400" dirty="0"/>
              <a:t>Understand and focus on </a:t>
            </a:r>
            <a:r>
              <a:rPr lang="en-AU" sz="2400" dirty="0" smtClean="0"/>
              <a:t>VFM</a:t>
            </a:r>
          </a:p>
          <a:p>
            <a:pPr lvl="1">
              <a:spcBef>
                <a:spcPts val="1200"/>
              </a:spcBef>
              <a:spcAft>
                <a:spcPts val="600"/>
              </a:spcAft>
              <a:defRPr/>
            </a:pPr>
            <a:r>
              <a:rPr lang="en-AU" sz="2000" dirty="0"/>
              <a:t>It’s not just the lowest price</a:t>
            </a:r>
          </a:p>
          <a:p>
            <a:pPr marL="457200" indent="-457200">
              <a:buFont typeface="+mj-lt"/>
              <a:buAutoNum type="arabicPeriod"/>
              <a:defRPr/>
            </a:pPr>
            <a:endParaRPr lang="en-AU" sz="2400" dirty="0"/>
          </a:p>
          <a:p>
            <a:endParaRPr lang="en-AU" dirty="0"/>
          </a:p>
        </p:txBody>
      </p:sp>
    </p:spTree>
    <p:extLst>
      <p:ext uri="{BB962C8B-B14F-4D97-AF65-F5344CB8AC3E}">
        <p14:creationId xmlns:p14="http://schemas.microsoft.com/office/powerpoint/2010/main" val="23911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187624" y="2323979"/>
            <a:ext cx="6768752" cy="4350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1"/>
          <p:cNvSpPr>
            <a:spLocks noGrp="1"/>
          </p:cNvSpPr>
          <p:nvPr>
            <p:ph sz="quarter" idx="11"/>
          </p:nvPr>
        </p:nvSpPr>
        <p:spPr>
          <a:xfrm>
            <a:off x="464050" y="1556792"/>
            <a:ext cx="8212405" cy="720079"/>
          </a:xfrm>
        </p:spPr>
        <p:txBody>
          <a:bodyPr/>
          <a:lstStyle/>
          <a:p>
            <a:r>
              <a:rPr lang="en-AU" dirty="0" smtClean="0"/>
              <a:t>Any Questions?</a:t>
            </a:r>
            <a:endParaRPr lang="en-AU" dirty="0"/>
          </a:p>
        </p:txBody>
      </p:sp>
    </p:spTree>
    <p:extLst>
      <p:ext uri="{BB962C8B-B14F-4D97-AF65-F5344CB8AC3E}">
        <p14:creationId xmlns:p14="http://schemas.microsoft.com/office/powerpoint/2010/main" val="2124033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smtClean="0"/>
              <a:t>WALGA</a:t>
            </a:r>
            <a:endParaRPr lang="en-AU" dirty="0"/>
          </a:p>
        </p:txBody>
      </p:sp>
      <p:sp>
        <p:nvSpPr>
          <p:cNvPr id="3" name="Content Placeholder 2"/>
          <p:cNvSpPr>
            <a:spLocks noGrp="1"/>
          </p:cNvSpPr>
          <p:nvPr>
            <p:ph sz="quarter" idx="10"/>
          </p:nvPr>
        </p:nvSpPr>
        <p:spPr/>
        <p:txBody>
          <a:bodyPr/>
          <a:lstStyle/>
          <a:p>
            <a:pPr marL="0" indent="0">
              <a:buNone/>
            </a:pPr>
            <a:r>
              <a:rPr lang="en-AU" sz="2000" b="1" dirty="0"/>
              <a:t>WALGA: Working for Local Government </a:t>
            </a:r>
          </a:p>
          <a:p>
            <a:pPr marL="342900" indent="-342900" fontAlgn="base">
              <a:lnSpc>
                <a:spcPct val="90000"/>
              </a:lnSpc>
              <a:spcBef>
                <a:spcPts val="1200"/>
              </a:spcBef>
              <a:spcAft>
                <a:spcPct val="0"/>
              </a:spcAft>
              <a:buFontTx/>
              <a:buChar char="•"/>
            </a:pPr>
            <a:r>
              <a:rPr lang="en-AU" sz="2000" kern="0" dirty="0">
                <a:latin typeface="Arial"/>
                <a:cs typeface="+mn-cs"/>
              </a:rPr>
              <a:t>WALGA's key focus is working for Local Government in Western </a:t>
            </a:r>
            <a:r>
              <a:rPr lang="en-AU" sz="2000" kern="0" dirty="0" smtClean="0">
                <a:latin typeface="Arial"/>
                <a:cs typeface="+mn-cs"/>
              </a:rPr>
              <a:t>Australia.</a:t>
            </a:r>
          </a:p>
          <a:p>
            <a:pPr marL="342900" indent="-342900" fontAlgn="base">
              <a:lnSpc>
                <a:spcPct val="90000"/>
              </a:lnSpc>
              <a:spcBef>
                <a:spcPts val="1200"/>
              </a:spcBef>
              <a:spcAft>
                <a:spcPct val="0"/>
              </a:spcAft>
              <a:buFontTx/>
              <a:buChar char="•"/>
            </a:pPr>
            <a:r>
              <a:rPr lang="en-AU" sz="2000" kern="0" dirty="0" smtClean="0">
                <a:latin typeface="Arial"/>
                <a:cs typeface="+mn-cs"/>
              </a:rPr>
              <a:t>As </a:t>
            </a:r>
            <a:r>
              <a:rPr lang="en-AU" sz="2000" kern="0" dirty="0">
                <a:latin typeface="Arial"/>
                <a:cs typeface="+mn-cs"/>
              </a:rPr>
              <a:t>the peak industry body, WALGA advocates on behalf of </a:t>
            </a:r>
            <a:r>
              <a:rPr lang="en-AU" sz="2000" kern="0" dirty="0" smtClean="0">
                <a:latin typeface="Arial"/>
                <a:cs typeface="+mn-cs"/>
              </a:rPr>
              <a:t>138 </a:t>
            </a:r>
            <a:r>
              <a:rPr lang="en-AU" sz="2000" kern="0" dirty="0">
                <a:latin typeface="Arial"/>
                <a:cs typeface="+mn-cs"/>
              </a:rPr>
              <a:t>WA Local </a:t>
            </a:r>
            <a:r>
              <a:rPr lang="en-AU" sz="2000" kern="0" dirty="0" smtClean="0">
                <a:latin typeface="Arial"/>
                <a:cs typeface="+mn-cs"/>
              </a:rPr>
              <a:t>Governments. </a:t>
            </a:r>
            <a:r>
              <a:rPr lang="en-AU" sz="2000" kern="0" dirty="0">
                <a:latin typeface="Arial"/>
                <a:cs typeface="+mn-cs"/>
              </a:rPr>
              <a:t> </a:t>
            </a:r>
          </a:p>
          <a:p>
            <a:pPr marL="342900" indent="-342900" fontAlgn="base">
              <a:lnSpc>
                <a:spcPct val="90000"/>
              </a:lnSpc>
              <a:spcBef>
                <a:spcPts val="1200"/>
              </a:spcBef>
              <a:spcAft>
                <a:spcPct val="0"/>
              </a:spcAft>
              <a:buFontTx/>
              <a:buChar char="•"/>
            </a:pPr>
            <a:r>
              <a:rPr lang="en-AU" sz="2000" kern="0" dirty="0">
                <a:latin typeface="Arial"/>
                <a:cs typeface="+mn-cs"/>
              </a:rPr>
              <a:t>We are not a government department or agency. </a:t>
            </a:r>
            <a:endParaRPr lang="en-AU" sz="2000" kern="0" dirty="0" smtClean="0">
              <a:latin typeface="Arial"/>
              <a:cs typeface="+mn-cs"/>
            </a:endParaRPr>
          </a:p>
          <a:p>
            <a:pPr marL="342900" indent="-342900" fontAlgn="base">
              <a:lnSpc>
                <a:spcPct val="90000"/>
              </a:lnSpc>
              <a:spcBef>
                <a:spcPts val="1200"/>
              </a:spcBef>
              <a:spcAft>
                <a:spcPct val="0"/>
              </a:spcAft>
              <a:buFontTx/>
              <a:buChar char="•"/>
            </a:pPr>
            <a:r>
              <a:rPr lang="en-AU" sz="2000" kern="0" dirty="0" smtClean="0">
                <a:latin typeface="Arial"/>
                <a:cs typeface="+mn-cs"/>
              </a:rPr>
              <a:t>Provision of Advice and Advocacy for members in the following areas:</a:t>
            </a:r>
          </a:p>
          <a:p>
            <a:pPr marL="909637" lvl="1" indent="-342900" fontAlgn="base">
              <a:lnSpc>
                <a:spcPct val="90000"/>
              </a:lnSpc>
              <a:spcAft>
                <a:spcPct val="0"/>
              </a:spcAft>
              <a:buFontTx/>
              <a:buChar char="•"/>
            </a:pPr>
            <a:endParaRPr lang="en-AU" sz="2000" kern="0" dirty="0">
              <a:latin typeface="Arial"/>
              <a:cs typeface="+mn-cs"/>
            </a:endParaRPr>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73272026"/>
              </p:ext>
            </p:extLst>
          </p:nvPr>
        </p:nvGraphicFramePr>
        <p:xfrm>
          <a:off x="827584" y="4797152"/>
          <a:ext cx="7560840" cy="1752600"/>
        </p:xfrm>
        <a:graphic>
          <a:graphicData uri="http://schemas.openxmlformats.org/drawingml/2006/table">
            <a:tbl>
              <a:tblPr firstRow="1" bandRow="1">
                <a:tableStyleId>{5C22544A-7EE6-4342-B048-85BDC9FD1C3A}</a:tableStyleId>
              </a:tblPr>
              <a:tblGrid>
                <a:gridCol w="3744416"/>
                <a:gridCol w="3816424"/>
              </a:tblGrid>
              <a:tr h="370840">
                <a:tc>
                  <a:txBody>
                    <a:bodyPr/>
                    <a:lstStyle/>
                    <a:p>
                      <a:pPr marL="0" indent="-285750" algn="l" defTabSz="914400" rtl="0" eaLnBrk="1" latinLnBrk="0" hangingPunct="1">
                        <a:buFont typeface="Arial" panose="020B0604020202020204" pitchFamily="34" charset="0"/>
                        <a:buChar char="•"/>
                      </a:pPr>
                      <a:r>
                        <a:rPr lang="en-AU" sz="1800" b="1" kern="1200" dirty="0" smtClean="0">
                          <a:solidFill>
                            <a:srgbClr val="002060"/>
                          </a:solidFill>
                          <a:latin typeface="+mn-lt"/>
                          <a:ea typeface="+mn-ea"/>
                          <a:cs typeface="+mn-cs"/>
                        </a:rPr>
                        <a:t>Community</a:t>
                      </a:r>
                      <a:r>
                        <a:rPr lang="en-AU" sz="1800" b="1" kern="1200" baseline="0" dirty="0" smtClean="0">
                          <a:solidFill>
                            <a:srgbClr val="002060"/>
                          </a:solidFill>
                          <a:latin typeface="+mn-lt"/>
                          <a:ea typeface="+mn-ea"/>
                          <a:cs typeface="+mn-cs"/>
                        </a:rPr>
                        <a:t> Development </a:t>
                      </a:r>
                      <a:endParaRPr lang="en-AU" sz="1800" b="1" kern="1200" dirty="0">
                        <a:solidFill>
                          <a:srgbClr val="002060"/>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800" b="1" kern="1200" dirty="0" smtClean="0">
                          <a:solidFill>
                            <a:srgbClr val="002060"/>
                          </a:solidFill>
                          <a:latin typeface="+mn-lt"/>
                          <a:ea typeface="+mn-ea"/>
                          <a:cs typeface="+mn-cs"/>
                        </a:rPr>
                        <a:t>Employee / Industrial</a:t>
                      </a:r>
                      <a:r>
                        <a:rPr lang="en-AU" sz="1800" b="1" kern="1200" baseline="0" dirty="0" smtClean="0">
                          <a:solidFill>
                            <a:srgbClr val="002060"/>
                          </a:solidFill>
                          <a:latin typeface="+mn-lt"/>
                          <a:ea typeface="+mn-ea"/>
                          <a:cs typeface="+mn-cs"/>
                        </a:rPr>
                        <a:t> Relations </a:t>
                      </a:r>
                      <a:endParaRPr lang="en-AU" sz="1800" b="1" kern="1200" dirty="0">
                        <a:solidFill>
                          <a:srgbClr val="002060"/>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285750" indent="-285750" algn="l" defTabSz="914400" rtl="0" eaLnBrk="1" latinLnBrk="0" hangingPunct="1">
                        <a:buFont typeface="Arial" panose="020B0604020202020204" pitchFamily="34" charset="0"/>
                        <a:buChar char="•"/>
                      </a:pPr>
                      <a:r>
                        <a:rPr lang="en-AU" sz="1800" b="1" kern="1200" dirty="0" smtClean="0">
                          <a:solidFill>
                            <a:srgbClr val="002060"/>
                          </a:solidFill>
                          <a:latin typeface="+mn-lt"/>
                          <a:ea typeface="+mn-ea"/>
                          <a:cs typeface="+mn-cs"/>
                        </a:rPr>
                        <a:t>Environment</a:t>
                      </a:r>
                      <a:endParaRPr lang="en-AU" sz="1800" b="1" kern="1200" dirty="0">
                        <a:solidFill>
                          <a:srgbClr val="002060"/>
                        </a:solidFill>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800" b="1" kern="1200" dirty="0" smtClean="0">
                          <a:solidFill>
                            <a:srgbClr val="002060"/>
                          </a:solidFill>
                          <a:latin typeface="+mn-lt"/>
                          <a:ea typeface="+mn-ea"/>
                          <a:cs typeface="+mn-cs"/>
                        </a:rPr>
                        <a:t>Governance</a:t>
                      </a:r>
                      <a:r>
                        <a:rPr lang="en-AU" sz="1800" b="1" kern="1200" baseline="0" dirty="0" smtClean="0">
                          <a:solidFill>
                            <a:srgbClr val="002060"/>
                          </a:solidFill>
                          <a:latin typeface="+mn-lt"/>
                          <a:ea typeface="+mn-ea"/>
                          <a:cs typeface="+mn-cs"/>
                        </a:rPr>
                        <a:t> and Strategy</a:t>
                      </a:r>
                      <a:endParaRPr lang="en-AU" sz="1800" b="1" kern="1200" dirty="0">
                        <a:solidFill>
                          <a:srgbClr val="002060"/>
                        </a:solidFill>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285750" indent="-285750" algn="l" defTabSz="914400" rtl="0" eaLnBrk="1" latinLnBrk="0" hangingPunct="1">
                        <a:buFont typeface="Arial" panose="020B0604020202020204" pitchFamily="34" charset="0"/>
                        <a:buChar char="•"/>
                      </a:pPr>
                      <a:r>
                        <a:rPr lang="en-AU" sz="1800" b="1" kern="1200" dirty="0" smtClean="0">
                          <a:solidFill>
                            <a:srgbClr val="002060"/>
                          </a:solidFill>
                          <a:latin typeface="+mn-lt"/>
                          <a:ea typeface="+mn-ea"/>
                          <a:cs typeface="+mn-cs"/>
                        </a:rPr>
                        <a:t>Infrastructure </a:t>
                      </a:r>
                      <a:endParaRPr lang="en-AU" sz="1800" b="1" kern="1200" dirty="0">
                        <a:solidFill>
                          <a:srgbClr val="00206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800" b="1" kern="1200" dirty="0" smtClean="0">
                          <a:solidFill>
                            <a:srgbClr val="002060"/>
                          </a:solidFill>
                          <a:latin typeface="+mn-lt"/>
                          <a:ea typeface="+mn-ea"/>
                          <a:cs typeface="+mn-cs"/>
                        </a:rPr>
                        <a:t>Planning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285750" indent="-285750" algn="l" defTabSz="914400" rtl="0" eaLnBrk="1" latinLnBrk="0" hangingPunct="1">
                        <a:buFont typeface="Arial" panose="020B0604020202020204" pitchFamily="34" charset="0"/>
                        <a:buChar char="•"/>
                      </a:pPr>
                      <a:r>
                        <a:rPr lang="en-AU" sz="1800" b="1" kern="1200" dirty="0" smtClean="0">
                          <a:solidFill>
                            <a:srgbClr val="002060"/>
                          </a:solidFill>
                          <a:latin typeface="+mn-lt"/>
                          <a:ea typeface="+mn-ea"/>
                          <a:cs typeface="+mn-cs"/>
                        </a:rPr>
                        <a:t>Waste		</a:t>
                      </a:r>
                    </a:p>
                    <a:p>
                      <a:pPr marL="0" indent="0" algn="l" defTabSz="914400" rtl="0" eaLnBrk="1" latinLnBrk="0" hangingPunct="1">
                        <a:buFont typeface="Arial" panose="020B0604020202020204" pitchFamily="34" charset="0"/>
                        <a:buNone/>
                      </a:pPr>
                      <a:endParaRPr lang="en-AU" sz="1800" b="1" kern="1200" dirty="0">
                        <a:solidFill>
                          <a:srgbClr val="00206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AU" sz="1800" b="1" kern="1200" dirty="0" err="1" smtClean="0">
                          <a:solidFill>
                            <a:srgbClr val="002060"/>
                          </a:solidFill>
                          <a:latin typeface="+mn-lt"/>
                          <a:ea typeface="+mn-ea"/>
                          <a:cs typeface="+mn-cs"/>
                        </a:rPr>
                        <a:t>Roadwise</a:t>
                      </a:r>
                      <a:endParaRPr lang="en-AU" sz="1800" b="1" kern="1200" dirty="0">
                        <a:solidFill>
                          <a:srgbClr val="00206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8188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3">
                                            <p:txEl>
                                              <p:pRg st="3" end="3"/>
                                            </p:txEl>
                                          </p:spTgt>
                                        </p:tgtEl>
                                      </p:cBhvr>
                                    </p:animEffect>
                                    <p:animScale>
                                      <p:cBhvr>
                                        <p:cTn id="19" dur="250" autoRev="1" fill="hold"/>
                                        <p:tgtEl>
                                          <p:spTgt spid="3">
                                            <p:txEl>
                                              <p:pRg st="3" end="3"/>
                                            </p:txEl>
                                          </p:spTgt>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148064" y="3825043"/>
            <a:ext cx="3810000" cy="2857500"/>
            <a:chOff x="4570252" y="4149080"/>
            <a:chExt cx="3810000" cy="2857500"/>
          </a:xfrm>
          <a:effectLst>
            <a:reflection blurRad="6350" stA="0" endPos="0" dir="5400000" sy="-100000" algn="bl" rotWithShape="0"/>
          </a:effectLst>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252" y="4149080"/>
              <a:ext cx="3810000" cy="2857500"/>
            </a:xfrm>
            <a:prstGeom prst="rect">
              <a:avLst/>
            </a:prstGeom>
            <a:ln>
              <a:noFill/>
            </a:ln>
            <a:effectLst>
              <a:reflection endPos="65000" dist="50800" dir="5400000" sy="-100000" algn="bl" rotWithShape="0"/>
            </a:effectLst>
          </p:spPr>
        </p:pic>
        <p:sp>
          <p:nvSpPr>
            <p:cNvPr id="4" name="Rectangle 3"/>
            <p:cNvSpPr/>
            <p:nvPr/>
          </p:nvSpPr>
          <p:spPr>
            <a:xfrm>
              <a:off x="7564298" y="4162524"/>
              <a:ext cx="792087" cy="565266"/>
            </a:xfrm>
            <a:prstGeom prst="rect">
              <a:avLst/>
            </a:prstGeom>
            <a:solidFill>
              <a:srgbClr val="FFFFFF">
                <a:alpha val="0"/>
              </a:srgb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rgbClr val="205686"/>
                  </a:solidFill>
                </a:rPr>
                <a:t>$150k</a:t>
              </a:r>
              <a:endParaRPr lang="en-AU" dirty="0">
                <a:solidFill>
                  <a:srgbClr val="205686"/>
                </a:solidFill>
              </a:endParaRPr>
            </a:p>
          </p:txBody>
        </p:sp>
      </p:grpSp>
      <p:sp>
        <p:nvSpPr>
          <p:cNvPr id="2" name="Content Placeholder 1"/>
          <p:cNvSpPr>
            <a:spLocks noGrp="1"/>
          </p:cNvSpPr>
          <p:nvPr>
            <p:ph sz="quarter" idx="11"/>
          </p:nvPr>
        </p:nvSpPr>
        <p:spPr/>
        <p:txBody>
          <a:bodyPr/>
          <a:lstStyle/>
          <a:p>
            <a:r>
              <a:rPr lang="en-AU" dirty="0" smtClean="0"/>
              <a:t>Quote Based Purchasing</a:t>
            </a:r>
            <a:endParaRPr lang="en-AU" dirty="0"/>
          </a:p>
        </p:txBody>
      </p:sp>
      <p:sp>
        <p:nvSpPr>
          <p:cNvPr id="3" name="Content Placeholder 2"/>
          <p:cNvSpPr>
            <a:spLocks noGrp="1"/>
          </p:cNvSpPr>
          <p:nvPr>
            <p:ph sz="quarter" idx="10"/>
          </p:nvPr>
        </p:nvSpPr>
        <p:spPr/>
        <p:txBody>
          <a:bodyPr>
            <a:normAutofit/>
          </a:bodyPr>
          <a:lstStyle/>
          <a:p>
            <a:pPr marL="536575" lvl="2" indent="-536575" defTabSz="1122363">
              <a:lnSpc>
                <a:spcPct val="110000"/>
              </a:lnSpc>
              <a:spcAft>
                <a:spcPts val="300"/>
              </a:spcAft>
              <a:buClr>
                <a:srgbClr val="78697B"/>
              </a:buClr>
              <a:buSzPct val="130000"/>
              <a:buFontTx/>
              <a:buChar char="•"/>
            </a:pPr>
            <a:r>
              <a:rPr lang="en-AU" sz="2400" dirty="0"/>
              <a:t>Up to 90% of expenditure by Local Governments under the </a:t>
            </a:r>
            <a:r>
              <a:rPr lang="en-AU" sz="2400" dirty="0" smtClean="0"/>
              <a:t>tender threshold ($150,000) in accordance with Local Government purchasing policies:</a:t>
            </a:r>
          </a:p>
          <a:p>
            <a:pPr marL="993775" lvl="3" indent="-536575" defTabSz="1122363">
              <a:lnSpc>
                <a:spcPct val="110000"/>
              </a:lnSpc>
              <a:spcAft>
                <a:spcPts val="300"/>
              </a:spcAft>
              <a:buClr>
                <a:srgbClr val="78697B"/>
              </a:buClr>
              <a:buSzPct val="130000"/>
              <a:buFontTx/>
              <a:buChar char="•"/>
            </a:pPr>
            <a:r>
              <a:rPr lang="en-AU" sz="1900" dirty="0" smtClean="0"/>
              <a:t>Direct purchase</a:t>
            </a:r>
          </a:p>
          <a:p>
            <a:pPr marL="993775" lvl="3" indent="-536575" defTabSz="1122363">
              <a:lnSpc>
                <a:spcPct val="110000"/>
              </a:lnSpc>
              <a:spcAft>
                <a:spcPts val="300"/>
              </a:spcAft>
              <a:buClr>
                <a:srgbClr val="78697B"/>
              </a:buClr>
              <a:buSzPct val="130000"/>
              <a:buFontTx/>
              <a:buChar char="•"/>
            </a:pPr>
            <a:r>
              <a:rPr lang="en-AU" sz="1900" dirty="0" smtClean="0"/>
              <a:t>Tender Exempt Options, Including:</a:t>
            </a:r>
          </a:p>
          <a:p>
            <a:pPr marL="1450975" lvl="4" indent="-536575" defTabSz="1122363">
              <a:lnSpc>
                <a:spcPct val="110000"/>
              </a:lnSpc>
              <a:spcAft>
                <a:spcPts val="300"/>
              </a:spcAft>
              <a:buClr>
                <a:srgbClr val="78697B"/>
              </a:buClr>
              <a:buSzPct val="130000"/>
              <a:buFontTx/>
              <a:buChar char="•"/>
            </a:pPr>
            <a:r>
              <a:rPr lang="en-AU" sz="1900" dirty="0"/>
              <a:t>WALGA PSA</a:t>
            </a:r>
          </a:p>
          <a:p>
            <a:pPr marL="1450975" lvl="4" indent="-536575" defTabSz="1122363">
              <a:lnSpc>
                <a:spcPct val="110000"/>
              </a:lnSpc>
              <a:spcAft>
                <a:spcPts val="300"/>
              </a:spcAft>
              <a:buClr>
                <a:srgbClr val="78697B"/>
              </a:buClr>
              <a:buSzPct val="130000"/>
              <a:buFontTx/>
              <a:buChar char="•"/>
            </a:pPr>
            <a:r>
              <a:rPr lang="en-AU" sz="1900" dirty="0" smtClean="0"/>
              <a:t>CUA	</a:t>
            </a:r>
          </a:p>
          <a:p>
            <a:pPr marL="536575" lvl="2" indent="-536575" defTabSz="1122363">
              <a:lnSpc>
                <a:spcPct val="110000"/>
              </a:lnSpc>
              <a:spcAft>
                <a:spcPts val="300"/>
              </a:spcAft>
              <a:buClr>
                <a:srgbClr val="78697B"/>
              </a:buClr>
              <a:buSzPct val="130000"/>
              <a:buFontTx/>
              <a:buChar char="•"/>
            </a:pPr>
            <a:r>
              <a:rPr lang="en-AU" sz="2400" dirty="0" smtClean="0"/>
              <a:t>Awareness of aggregated category spend!</a:t>
            </a:r>
            <a:endParaRPr lang="en-AU" dirty="0"/>
          </a:p>
        </p:txBody>
      </p:sp>
    </p:spTree>
    <p:extLst>
      <p:ext uri="{BB962C8B-B14F-4D97-AF65-F5344CB8AC3E}">
        <p14:creationId xmlns:p14="http://schemas.microsoft.com/office/powerpoint/2010/main" val="32771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16" presetClass="entr" presetSubtype="21"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smtClean="0"/>
              <a:t>Quote based Purchasing</a:t>
            </a:r>
            <a:endParaRPr lang="en-AU" dirty="0"/>
          </a:p>
        </p:txBody>
      </p:sp>
      <p:sp>
        <p:nvSpPr>
          <p:cNvPr id="3" name="Content Placeholder 2"/>
          <p:cNvSpPr>
            <a:spLocks noGrp="1"/>
          </p:cNvSpPr>
          <p:nvPr>
            <p:ph sz="quarter" idx="10"/>
          </p:nvPr>
        </p:nvSpPr>
        <p:spPr/>
        <p:txBody>
          <a:bodyPr>
            <a:noAutofit/>
          </a:bodyPr>
          <a:lstStyle/>
          <a:p>
            <a:pPr>
              <a:spcBef>
                <a:spcPts val="1200"/>
              </a:spcBef>
              <a:spcAft>
                <a:spcPts val="1200"/>
              </a:spcAft>
            </a:pPr>
            <a:r>
              <a:rPr lang="en-AU" sz="2600" dirty="0" smtClean="0"/>
              <a:t>Commitment to the Local Supply Market for certain goods and services</a:t>
            </a:r>
          </a:p>
          <a:p>
            <a:pPr>
              <a:spcBef>
                <a:spcPts val="1200"/>
              </a:spcBef>
              <a:spcAft>
                <a:spcPts val="1200"/>
              </a:spcAft>
            </a:pPr>
            <a:r>
              <a:rPr lang="en-AU" sz="2600" dirty="0"/>
              <a:t>Regional Price / Local </a:t>
            </a:r>
            <a:r>
              <a:rPr lang="en-AU" sz="2600" dirty="0" smtClean="0"/>
              <a:t>Preference</a:t>
            </a:r>
            <a:endParaRPr lang="en-AU" sz="2600" dirty="0"/>
          </a:p>
          <a:p>
            <a:pPr>
              <a:spcBef>
                <a:spcPts val="1200"/>
              </a:spcBef>
              <a:spcAft>
                <a:spcPts val="1200"/>
              </a:spcAft>
            </a:pPr>
            <a:r>
              <a:rPr lang="en-AU" sz="2600" dirty="0" smtClean="0"/>
              <a:t>Value for Money focus</a:t>
            </a:r>
          </a:p>
          <a:p>
            <a:pPr>
              <a:spcBef>
                <a:spcPts val="1200"/>
              </a:spcBef>
              <a:spcAft>
                <a:spcPts val="1200"/>
              </a:spcAft>
            </a:pPr>
            <a:r>
              <a:rPr lang="en-AU" sz="2600" dirty="0" smtClean="0"/>
              <a:t>Encourage suppliers to become WALGA Preferred Suppliers</a:t>
            </a:r>
          </a:p>
        </p:txBody>
      </p:sp>
    </p:spTree>
    <p:extLst>
      <p:ext uri="{BB962C8B-B14F-4D97-AF65-F5344CB8AC3E}">
        <p14:creationId xmlns:p14="http://schemas.microsoft.com/office/powerpoint/2010/main" val="283963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smtClean="0"/>
              <a:t>Local Government Tendering</a:t>
            </a:r>
            <a:endParaRPr lang="en-AU" dirty="0"/>
          </a:p>
        </p:txBody>
      </p:sp>
      <p:sp>
        <p:nvSpPr>
          <p:cNvPr id="3" name="Content Placeholder 2"/>
          <p:cNvSpPr>
            <a:spLocks noGrp="1"/>
          </p:cNvSpPr>
          <p:nvPr>
            <p:ph sz="quarter" idx="10"/>
          </p:nvPr>
        </p:nvSpPr>
        <p:spPr/>
        <p:txBody>
          <a:bodyPr>
            <a:normAutofit fontScale="92500" lnSpcReduction="20000"/>
          </a:bodyPr>
          <a:lstStyle/>
          <a:p>
            <a:pPr marL="342900" lvl="0" indent="-342900" fontAlgn="base">
              <a:spcBef>
                <a:spcPts val="600"/>
              </a:spcBef>
              <a:spcAft>
                <a:spcPts val="600"/>
              </a:spcAft>
              <a:buFontTx/>
              <a:buChar char="•"/>
            </a:pPr>
            <a:r>
              <a:rPr lang="en-AU" sz="2800" kern="0" dirty="0">
                <a:latin typeface="Arial"/>
                <a:cs typeface="+mn-cs"/>
              </a:rPr>
              <a:t>Governed by the </a:t>
            </a:r>
            <a:r>
              <a:rPr lang="en-AU" sz="2800" i="1" kern="0" dirty="0">
                <a:latin typeface="Arial"/>
                <a:cs typeface="+mn-cs"/>
              </a:rPr>
              <a:t>Local Government Act 1995</a:t>
            </a:r>
            <a:r>
              <a:rPr lang="en-AU" sz="2800" kern="0" dirty="0">
                <a:latin typeface="Arial"/>
                <a:cs typeface="+mn-cs"/>
              </a:rPr>
              <a:t> and associated Regulations </a:t>
            </a:r>
          </a:p>
          <a:p>
            <a:pPr marL="342900" indent="-342900" fontAlgn="base">
              <a:spcBef>
                <a:spcPts val="600"/>
              </a:spcBef>
              <a:spcAft>
                <a:spcPts val="600"/>
              </a:spcAft>
              <a:buFontTx/>
              <a:buChar char="•"/>
            </a:pPr>
            <a:r>
              <a:rPr lang="en-AU" sz="2800" kern="0" dirty="0" smtClean="0">
                <a:latin typeface="Arial"/>
              </a:rPr>
              <a:t>Department </a:t>
            </a:r>
            <a:r>
              <a:rPr lang="en-AU" sz="2800" kern="0" dirty="0">
                <a:latin typeface="Arial"/>
              </a:rPr>
              <a:t>for Local Government is the regulator</a:t>
            </a:r>
          </a:p>
          <a:p>
            <a:pPr marL="342900" lvl="0" indent="-342900" fontAlgn="base">
              <a:spcBef>
                <a:spcPts val="600"/>
              </a:spcBef>
              <a:spcAft>
                <a:spcPts val="600"/>
              </a:spcAft>
              <a:buFontTx/>
              <a:buChar char="•"/>
            </a:pPr>
            <a:r>
              <a:rPr lang="en-AU" sz="2800" kern="0" dirty="0" smtClean="0">
                <a:latin typeface="Arial"/>
                <a:cs typeface="+mn-cs"/>
              </a:rPr>
              <a:t>$150,000 </a:t>
            </a:r>
            <a:r>
              <a:rPr lang="en-AU" sz="2800" kern="0" dirty="0">
                <a:latin typeface="Arial"/>
                <a:cs typeface="+mn-cs"/>
              </a:rPr>
              <a:t>tender </a:t>
            </a:r>
            <a:r>
              <a:rPr lang="en-AU" sz="2800" kern="0" dirty="0" smtClean="0">
                <a:latin typeface="Arial"/>
                <a:cs typeface="+mn-cs"/>
              </a:rPr>
              <a:t>threshold in WA </a:t>
            </a:r>
          </a:p>
          <a:p>
            <a:pPr marL="909637" lvl="1" indent="-342900" fontAlgn="base">
              <a:spcBef>
                <a:spcPts val="600"/>
              </a:spcBef>
              <a:spcAft>
                <a:spcPts val="600"/>
              </a:spcAft>
              <a:buFontTx/>
              <a:buChar char="•"/>
            </a:pPr>
            <a:r>
              <a:rPr lang="en-AU" sz="2200" kern="0" dirty="0" smtClean="0">
                <a:latin typeface="Arial"/>
                <a:cs typeface="+mn-cs"/>
              </a:rPr>
              <a:t>(increased in October 2015)</a:t>
            </a:r>
            <a:endParaRPr lang="en-AU" sz="2200" kern="0" dirty="0">
              <a:latin typeface="Arial"/>
              <a:cs typeface="+mn-cs"/>
            </a:endParaRPr>
          </a:p>
          <a:p>
            <a:pPr marL="342900" lvl="0" indent="-342900" fontAlgn="base">
              <a:spcBef>
                <a:spcPts val="600"/>
              </a:spcBef>
              <a:spcAft>
                <a:spcPts val="600"/>
              </a:spcAft>
              <a:buFontTx/>
              <a:buChar char="•"/>
            </a:pPr>
            <a:r>
              <a:rPr lang="en-AU" sz="2800" kern="0" dirty="0" smtClean="0">
                <a:latin typeface="Arial"/>
                <a:cs typeface="+mn-cs"/>
              </a:rPr>
              <a:t>All </a:t>
            </a:r>
            <a:r>
              <a:rPr lang="en-AU" sz="2800" kern="0" dirty="0">
                <a:latin typeface="Arial"/>
                <a:cs typeface="+mn-cs"/>
              </a:rPr>
              <a:t>Local Governments must have a Purchasing Policy</a:t>
            </a:r>
          </a:p>
          <a:p>
            <a:pPr marL="342900" lvl="0" indent="-342900" fontAlgn="base">
              <a:spcBef>
                <a:spcPts val="600"/>
              </a:spcBef>
              <a:spcAft>
                <a:spcPts val="600"/>
              </a:spcAft>
              <a:buFontTx/>
              <a:buChar char="•"/>
            </a:pPr>
            <a:r>
              <a:rPr lang="en-AU" sz="2800" kern="0" dirty="0" smtClean="0">
                <a:latin typeface="Arial"/>
                <a:cs typeface="+mn-cs"/>
              </a:rPr>
              <a:t>WALGA provides a comprehensive procurement service </a:t>
            </a:r>
            <a:r>
              <a:rPr lang="en-AU" sz="2800" kern="0" dirty="0">
                <a:latin typeface="Arial"/>
                <a:cs typeface="+mn-cs"/>
              </a:rPr>
              <a:t>to Local </a:t>
            </a:r>
            <a:r>
              <a:rPr lang="en-AU" sz="2800" kern="0" dirty="0" smtClean="0">
                <a:latin typeface="Arial"/>
                <a:cs typeface="+mn-cs"/>
              </a:rPr>
              <a:t>Governments</a:t>
            </a:r>
          </a:p>
          <a:p>
            <a:pPr marL="342900" lvl="0" indent="-342900" fontAlgn="base">
              <a:spcBef>
                <a:spcPts val="600"/>
              </a:spcBef>
              <a:spcAft>
                <a:spcPts val="600"/>
              </a:spcAft>
              <a:buFontTx/>
              <a:buChar char="•"/>
            </a:pPr>
            <a:r>
              <a:rPr lang="en-AU" sz="2800" kern="0" dirty="0" smtClean="0">
                <a:latin typeface="Arial"/>
                <a:cs typeface="+mn-cs"/>
              </a:rPr>
              <a:t>Exemptions exist via WALGA PSA’s and CUA’s </a:t>
            </a:r>
            <a:endParaRPr lang="en-AU" sz="2800" kern="0" dirty="0">
              <a:latin typeface="Arial"/>
              <a:cs typeface="+mn-cs"/>
            </a:endParaRPr>
          </a:p>
          <a:p>
            <a:endParaRPr lang="en-AU" dirty="0"/>
          </a:p>
        </p:txBody>
      </p:sp>
    </p:spTree>
    <p:extLst>
      <p:ext uri="{BB962C8B-B14F-4D97-AF65-F5344CB8AC3E}">
        <p14:creationId xmlns:p14="http://schemas.microsoft.com/office/powerpoint/2010/main" val="57288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95536" y="449670"/>
            <a:ext cx="8212405" cy="720079"/>
          </a:xfrm>
        </p:spPr>
        <p:txBody>
          <a:bodyPr/>
          <a:lstStyle/>
          <a:p>
            <a:r>
              <a:rPr lang="en-AU" dirty="0" smtClean="0"/>
              <a:t>Request for Tenders (RFT) – Tender Notice</a:t>
            </a:r>
            <a:endParaRPr lang="en-AU"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52"/>
          <a:stretch/>
        </p:blipFill>
        <p:spPr bwMode="auto">
          <a:xfrm>
            <a:off x="395536" y="1484501"/>
            <a:ext cx="367240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rotWithShape="1">
          <a:blip r:embed="rId4"/>
          <a:srcRect l="12679" t="1872" r="61522" b="68023"/>
          <a:stretch/>
        </p:blipFill>
        <p:spPr bwMode="auto">
          <a:xfrm>
            <a:off x="4067944" y="1988840"/>
            <a:ext cx="4608512" cy="3816424"/>
          </a:xfrm>
          <a:prstGeom prst="rect">
            <a:avLst/>
          </a:prstGeom>
          <a:ln w="28575">
            <a:solidFill>
              <a:schemeClr val="tx2">
                <a:lumMod val="50000"/>
              </a:schemeClr>
            </a:solidFill>
          </a:ln>
          <a:extLst>
            <a:ext uri="{53640926-AAD7-44D8-BBD7-CCE9431645EC}">
              <a14:shadowObscured xmlns:a14="http://schemas.microsoft.com/office/drawing/2010/main"/>
            </a:ext>
          </a:extLst>
        </p:spPr>
      </p:pic>
      <p:pic>
        <p:nvPicPr>
          <p:cNvPr id="6" name="Picture 5"/>
          <p:cNvPicPr/>
          <p:nvPr/>
        </p:nvPicPr>
        <p:blipFill rotWithShape="1">
          <a:blip r:embed="rId5"/>
          <a:srcRect l="60282" t="7629" r="13780" b="71940"/>
          <a:stretch/>
        </p:blipFill>
        <p:spPr bwMode="auto">
          <a:xfrm>
            <a:off x="1619672" y="4391745"/>
            <a:ext cx="3312368" cy="1980220"/>
          </a:xfrm>
          <a:prstGeom prst="rect">
            <a:avLst/>
          </a:prstGeom>
          <a:ln w="28575">
            <a:solidFill>
              <a:srgbClr val="C3644A"/>
            </a:solidFill>
          </a:ln>
          <a:extLst>
            <a:ext uri="{53640926-AAD7-44D8-BBD7-CCE9431645EC}">
              <a14:shadowObscured xmlns:a14="http://schemas.microsoft.com/office/drawing/2010/main"/>
            </a:ext>
          </a:extLst>
        </p:spPr>
      </p:pic>
      <p:sp>
        <p:nvSpPr>
          <p:cNvPr id="3" name="Oval 2"/>
          <p:cNvSpPr/>
          <p:nvPr/>
        </p:nvSpPr>
        <p:spPr>
          <a:xfrm>
            <a:off x="106354" y="1844824"/>
            <a:ext cx="1366406" cy="22458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Left Arrow 7"/>
          <p:cNvSpPr/>
          <p:nvPr/>
        </p:nvSpPr>
        <p:spPr>
          <a:xfrm>
            <a:off x="2049697" y="1498065"/>
            <a:ext cx="3742670" cy="2736304"/>
          </a:xfrm>
          <a:prstGeom prst="leftArrow">
            <a:avLst/>
          </a:prstGeom>
          <a:solidFill>
            <a:srgbClr val="FFFFFF"/>
          </a:solidFill>
          <a:ln>
            <a:solidFill>
              <a:srgbClr val="205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rgbClr val="002060"/>
                </a:solidFill>
              </a:rPr>
              <a:t>Regulations require advertisement of Tenders in a State-Wide newspaper</a:t>
            </a:r>
            <a:endParaRPr lang="en-AU" dirty="0">
              <a:solidFill>
                <a:srgbClr val="002060"/>
              </a:solidFill>
            </a:endParaRPr>
          </a:p>
        </p:txBody>
      </p:sp>
    </p:spTree>
    <p:extLst>
      <p:ext uri="{BB962C8B-B14F-4D97-AF65-F5344CB8AC3E}">
        <p14:creationId xmlns:p14="http://schemas.microsoft.com/office/powerpoint/2010/main" val="190977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par>
                          <p:cTn id="38" fill="hold">
                            <p:stCondLst>
                              <p:cond delay="4000"/>
                            </p:stCondLst>
                            <p:childTnLst>
                              <p:par>
                                <p:cTn id="39" presetID="1" presetClass="entr" presetSubtype="0" fill="hold" grpId="2"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4000"/>
                            </p:stCondLst>
                            <p:childTnLst>
                              <p:par>
                                <p:cTn id="42" presetID="32" presetClass="emph" presetSubtype="0" fill="hold" grpId="1" nodeType="afterEffect">
                                  <p:stCondLst>
                                    <p:cond delay="0"/>
                                  </p:stCondLst>
                                  <p:childTnLst>
                                    <p:animRot by="120000">
                                      <p:cBhvr>
                                        <p:cTn id="43" dur="200" fill="hold">
                                          <p:stCondLst>
                                            <p:cond delay="0"/>
                                          </p:stCondLst>
                                        </p:cTn>
                                        <p:tgtEl>
                                          <p:spTgt spid="8"/>
                                        </p:tgtEl>
                                        <p:attrNameLst>
                                          <p:attrName>r</p:attrName>
                                        </p:attrNameLst>
                                      </p:cBhvr>
                                    </p:animRot>
                                    <p:animRot by="-240000">
                                      <p:cBhvr>
                                        <p:cTn id="44" dur="400" fill="hold">
                                          <p:stCondLst>
                                            <p:cond delay="400"/>
                                          </p:stCondLst>
                                        </p:cTn>
                                        <p:tgtEl>
                                          <p:spTgt spid="8"/>
                                        </p:tgtEl>
                                        <p:attrNameLst>
                                          <p:attrName>r</p:attrName>
                                        </p:attrNameLst>
                                      </p:cBhvr>
                                    </p:animRot>
                                    <p:animRot by="240000">
                                      <p:cBhvr>
                                        <p:cTn id="45" dur="400" fill="hold">
                                          <p:stCondLst>
                                            <p:cond delay="800"/>
                                          </p:stCondLst>
                                        </p:cTn>
                                        <p:tgtEl>
                                          <p:spTgt spid="8"/>
                                        </p:tgtEl>
                                        <p:attrNameLst>
                                          <p:attrName>r</p:attrName>
                                        </p:attrNameLst>
                                      </p:cBhvr>
                                    </p:animRot>
                                    <p:animRot by="-240000">
                                      <p:cBhvr>
                                        <p:cTn id="46" dur="400" fill="hold">
                                          <p:stCondLst>
                                            <p:cond delay="1200"/>
                                          </p:stCondLst>
                                        </p:cTn>
                                        <p:tgtEl>
                                          <p:spTgt spid="8"/>
                                        </p:tgtEl>
                                        <p:attrNameLst>
                                          <p:attrName>r</p:attrName>
                                        </p:attrNameLst>
                                      </p:cBhvr>
                                    </p:animRot>
                                    <p:animRot by="120000">
                                      <p:cBhvr>
                                        <p:cTn id="47" dur="400" fill="hold">
                                          <p:stCondLst>
                                            <p:cond delay="16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1" animBg="1"/>
      <p:bldP spid="8"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smtClean="0"/>
              <a:t>Request for Tenders (RFT) - Structure</a:t>
            </a:r>
            <a:endParaRPr lang="en-AU" dirty="0"/>
          </a:p>
        </p:txBody>
      </p:sp>
      <p:sp>
        <p:nvSpPr>
          <p:cNvPr id="3" name="Content Placeholder 2"/>
          <p:cNvSpPr>
            <a:spLocks noGrp="1"/>
          </p:cNvSpPr>
          <p:nvPr>
            <p:ph sz="quarter" idx="10"/>
          </p:nvPr>
        </p:nvSpPr>
        <p:spPr>
          <a:xfrm>
            <a:off x="683568" y="1988840"/>
            <a:ext cx="8071883" cy="4608512"/>
          </a:xfrm>
        </p:spPr>
        <p:txBody>
          <a:bodyPr numCol="2">
            <a:normAutofit/>
          </a:bodyPr>
          <a:lstStyle/>
          <a:p>
            <a:pPr>
              <a:spcBef>
                <a:spcPts val="600"/>
              </a:spcBef>
              <a:spcAft>
                <a:spcPts val="600"/>
              </a:spcAft>
            </a:pPr>
            <a:r>
              <a:rPr lang="en-AU" sz="2800" dirty="0" smtClean="0"/>
              <a:t>Request</a:t>
            </a:r>
          </a:p>
          <a:p>
            <a:pPr>
              <a:spcBef>
                <a:spcPts val="600"/>
              </a:spcBef>
              <a:spcAft>
                <a:spcPts val="600"/>
              </a:spcAft>
            </a:pPr>
            <a:r>
              <a:rPr lang="en-AU" sz="2800" dirty="0" smtClean="0"/>
              <a:t>Specification / Brief</a:t>
            </a:r>
          </a:p>
          <a:p>
            <a:pPr>
              <a:spcBef>
                <a:spcPts val="600"/>
              </a:spcBef>
              <a:spcAft>
                <a:spcPts val="600"/>
              </a:spcAft>
            </a:pPr>
            <a:r>
              <a:rPr lang="en-AU" sz="2800" dirty="0" smtClean="0"/>
              <a:t>Tenderer’s Response</a:t>
            </a:r>
          </a:p>
          <a:p>
            <a:pPr>
              <a:spcBef>
                <a:spcPts val="600"/>
              </a:spcBef>
              <a:spcAft>
                <a:spcPts val="600"/>
              </a:spcAft>
            </a:pPr>
            <a:r>
              <a:rPr lang="en-AU" sz="2800" dirty="0" smtClean="0"/>
              <a:t>General Conditions of Contract</a:t>
            </a:r>
          </a:p>
          <a:p>
            <a:pPr>
              <a:spcBef>
                <a:spcPts val="600"/>
              </a:spcBef>
              <a:spcAft>
                <a:spcPts val="600"/>
              </a:spcAft>
            </a:pPr>
            <a:r>
              <a:rPr lang="en-AU" sz="2800" dirty="0" smtClean="0"/>
              <a:t>Appendices</a:t>
            </a:r>
          </a:p>
          <a:p>
            <a:pPr>
              <a:spcBef>
                <a:spcPts val="600"/>
              </a:spcBef>
              <a:spcAft>
                <a:spcPts val="600"/>
              </a:spcAft>
            </a:pPr>
            <a:r>
              <a:rPr lang="en-AU" sz="2800" dirty="0" smtClean="0"/>
              <a:t>Annexures</a:t>
            </a:r>
          </a:p>
          <a:p>
            <a:pPr>
              <a:spcBef>
                <a:spcPts val="600"/>
              </a:spcBef>
              <a:spcAft>
                <a:spcPts val="600"/>
              </a:spcAft>
            </a:pPr>
            <a:r>
              <a:rPr lang="en-AU" sz="2800" dirty="0" smtClean="0"/>
              <a:t>Form of Contract Award</a:t>
            </a:r>
          </a:p>
          <a:p>
            <a:pPr marL="0" indent="0">
              <a:spcBef>
                <a:spcPts val="600"/>
              </a:spcBef>
              <a:spcAft>
                <a:spcPts val="600"/>
              </a:spcAft>
              <a:buNone/>
            </a:pPr>
            <a:r>
              <a:rPr lang="en-AU" sz="2800" dirty="0" smtClean="0">
                <a:sym typeface="Wingdings" panose="05000000000000000000" pitchFamily="2" charset="2"/>
              </a:rPr>
              <a:t></a:t>
            </a:r>
            <a:r>
              <a:rPr lang="en-AU" sz="2800" dirty="0" smtClean="0"/>
              <a:t>The Rules </a:t>
            </a:r>
          </a:p>
          <a:p>
            <a:pPr marL="0" indent="0">
              <a:spcBef>
                <a:spcPts val="600"/>
              </a:spcBef>
              <a:spcAft>
                <a:spcPts val="600"/>
              </a:spcAft>
              <a:buNone/>
            </a:pPr>
            <a:r>
              <a:rPr lang="en-AU" sz="2800" dirty="0" smtClean="0">
                <a:sym typeface="Wingdings" panose="05000000000000000000" pitchFamily="2" charset="2"/>
              </a:rPr>
              <a:t></a:t>
            </a:r>
            <a:r>
              <a:rPr lang="en-AU" sz="2800" dirty="0" smtClean="0"/>
              <a:t>The Requirements </a:t>
            </a:r>
          </a:p>
          <a:p>
            <a:pPr marL="0" indent="0">
              <a:spcBef>
                <a:spcPts val="600"/>
              </a:spcBef>
              <a:spcAft>
                <a:spcPts val="600"/>
              </a:spcAft>
              <a:buNone/>
            </a:pPr>
            <a:r>
              <a:rPr lang="en-AU" sz="2800" dirty="0" smtClean="0">
                <a:sym typeface="Wingdings" panose="05000000000000000000" pitchFamily="2" charset="2"/>
              </a:rPr>
              <a:t></a:t>
            </a:r>
            <a:r>
              <a:rPr lang="en-AU" sz="2800" dirty="0"/>
              <a:t>The </a:t>
            </a:r>
            <a:r>
              <a:rPr lang="en-AU" sz="2800" dirty="0" smtClean="0"/>
              <a:t>Information</a:t>
            </a:r>
          </a:p>
          <a:p>
            <a:pPr marL="0" indent="0">
              <a:spcBef>
                <a:spcPts val="600"/>
              </a:spcBef>
              <a:spcAft>
                <a:spcPts val="600"/>
              </a:spcAft>
              <a:buNone/>
            </a:pPr>
            <a:r>
              <a:rPr lang="en-AU" sz="2800" dirty="0" smtClean="0">
                <a:sym typeface="Wingdings" panose="05000000000000000000" pitchFamily="2" charset="2"/>
              </a:rPr>
              <a:t></a:t>
            </a:r>
            <a:r>
              <a:rPr lang="en-AU" sz="2800" dirty="0" smtClean="0"/>
              <a:t>The Framework </a:t>
            </a:r>
            <a:endParaRPr lang="en-AU" sz="2800" dirty="0"/>
          </a:p>
          <a:p>
            <a:pPr marL="0" indent="0">
              <a:spcBef>
                <a:spcPts val="600"/>
              </a:spcBef>
              <a:spcAft>
                <a:spcPts val="600"/>
              </a:spcAft>
              <a:buNone/>
            </a:pPr>
            <a:endParaRPr lang="en-AU" sz="2800" dirty="0"/>
          </a:p>
          <a:p>
            <a:pPr marL="0" indent="0">
              <a:buNone/>
            </a:pPr>
            <a:endParaRPr lang="en-AU" sz="2800" dirty="0"/>
          </a:p>
        </p:txBody>
      </p:sp>
    </p:spTree>
    <p:extLst>
      <p:ext uri="{BB962C8B-B14F-4D97-AF65-F5344CB8AC3E}">
        <p14:creationId xmlns:p14="http://schemas.microsoft.com/office/powerpoint/2010/main" val="246553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500"/>
                                        <p:tgtEl>
                                          <p:spTgt spid="3">
                                            <p:txEl>
                                              <p:pRg st="7" end="7"/>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smtClean="0"/>
              <a:t>Evaluation Criteria</a:t>
            </a:r>
            <a:endParaRPr lang="en-AU" dirty="0"/>
          </a:p>
        </p:txBody>
      </p:sp>
      <p:sp>
        <p:nvSpPr>
          <p:cNvPr id="3" name="Content Placeholder 2"/>
          <p:cNvSpPr>
            <a:spLocks noGrp="1"/>
          </p:cNvSpPr>
          <p:nvPr>
            <p:ph sz="quarter" idx="10"/>
          </p:nvPr>
        </p:nvSpPr>
        <p:spPr/>
        <p:txBody>
          <a:bodyPr/>
          <a:lstStyle/>
          <a:p>
            <a:pPr marL="342900" lvl="0" indent="-342900" fontAlgn="base">
              <a:spcBef>
                <a:spcPct val="20000"/>
              </a:spcBef>
              <a:spcAft>
                <a:spcPct val="0"/>
              </a:spcAft>
              <a:buFontTx/>
              <a:buChar char="•"/>
            </a:pPr>
            <a:r>
              <a:rPr lang="en-US" sz="2400" b="1" kern="0" dirty="0">
                <a:latin typeface="Arial"/>
                <a:cs typeface="+mn-cs"/>
              </a:rPr>
              <a:t>Evaluation Criteria </a:t>
            </a:r>
            <a:r>
              <a:rPr lang="en-US" sz="2400" kern="0" dirty="0">
                <a:latin typeface="Arial"/>
                <a:cs typeface="+mn-cs"/>
              </a:rPr>
              <a:t>-</a:t>
            </a:r>
            <a:r>
              <a:rPr lang="en-US" sz="2400" b="1" kern="0" dirty="0">
                <a:latin typeface="Arial"/>
                <a:cs typeface="+mn-cs"/>
              </a:rPr>
              <a:t> </a:t>
            </a:r>
            <a:r>
              <a:rPr lang="en-US" sz="2400" kern="0" dirty="0" smtClean="0">
                <a:latin typeface="Arial"/>
                <a:cs typeface="+mn-cs"/>
              </a:rPr>
              <a:t>set </a:t>
            </a:r>
            <a:r>
              <a:rPr lang="en-US" sz="2400" kern="0" dirty="0">
                <a:latin typeface="Arial"/>
                <a:cs typeface="+mn-cs"/>
              </a:rPr>
              <a:t>before publishing of Tender</a:t>
            </a:r>
          </a:p>
          <a:p>
            <a:pPr marL="342900" lvl="0" indent="-342900" fontAlgn="base">
              <a:spcBef>
                <a:spcPct val="20000"/>
              </a:spcBef>
              <a:spcAft>
                <a:spcPct val="0"/>
              </a:spcAft>
              <a:buFontTx/>
              <a:buChar char="•"/>
            </a:pPr>
            <a:endParaRPr lang="en-US" sz="1200" kern="0" dirty="0">
              <a:latin typeface="Arial"/>
              <a:cs typeface="+mn-cs"/>
            </a:endParaRPr>
          </a:p>
          <a:p>
            <a:pPr marL="342900" lvl="0" indent="-342900" fontAlgn="base">
              <a:spcBef>
                <a:spcPct val="20000"/>
              </a:spcBef>
              <a:spcAft>
                <a:spcPct val="0"/>
              </a:spcAft>
              <a:buFontTx/>
              <a:buChar char="•"/>
            </a:pPr>
            <a:r>
              <a:rPr lang="en-US" sz="2400" b="1" kern="0" dirty="0">
                <a:latin typeface="Arial"/>
                <a:cs typeface="+mn-cs"/>
              </a:rPr>
              <a:t>Compliance Criteria </a:t>
            </a:r>
            <a:r>
              <a:rPr lang="en-US" sz="2400" kern="0" dirty="0">
                <a:latin typeface="Arial"/>
                <a:cs typeface="+mn-cs"/>
              </a:rPr>
              <a:t>-</a:t>
            </a:r>
            <a:r>
              <a:rPr lang="en-US" sz="2400" b="1" kern="0" dirty="0">
                <a:latin typeface="Arial"/>
                <a:cs typeface="+mn-cs"/>
              </a:rPr>
              <a:t> </a:t>
            </a:r>
            <a:r>
              <a:rPr lang="en-US" sz="2400" kern="0" dirty="0">
                <a:latin typeface="Arial"/>
                <a:cs typeface="+mn-cs"/>
              </a:rPr>
              <a:t>must be met by all </a:t>
            </a:r>
            <a:r>
              <a:rPr lang="en-US" sz="2400" kern="0" dirty="0" smtClean="0">
                <a:latin typeface="Arial"/>
                <a:cs typeface="+mn-cs"/>
              </a:rPr>
              <a:t>Tenderers  (non-weighted)</a:t>
            </a:r>
            <a:endParaRPr lang="en-US" sz="2400" kern="0" dirty="0">
              <a:latin typeface="Arial"/>
              <a:cs typeface="+mn-cs"/>
            </a:endParaRPr>
          </a:p>
          <a:p>
            <a:pPr marL="342900" lvl="0" indent="-342900" fontAlgn="base">
              <a:spcBef>
                <a:spcPct val="20000"/>
              </a:spcBef>
              <a:spcAft>
                <a:spcPct val="0"/>
              </a:spcAft>
              <a:buFontTx/>
              <a:buChar char="•"/>
            </a:pPr>
            <a:endParaRPr lang="en-US" sz="1200" kern="0" dirty="0">
              <a:latin typeface="Arial"/>
              <a:cs typeface="+mn-cs"/>
            </a:endParaRPr>
          </a:p>
          <a:p>
            <a:pPr marL="342900" lvl="0" indent="-342900" fontAlgn="base">
              <a:spcBef>
                <a:spcPct val="20000"/>
              </a:spcBef>
              <a:spcAft>
                <a:spcPct val="0"/>
              </a:spcAft>
              <a:buFontTx/>
              <a:buChar char="•"/>
            </a:pPr>
            <a:r>
              <a:rPr lang="en-US" sz="2400" b="1" kern="0" dirty="0">
                <a:latin typeface="Arial"/>
                <a:cs typeface="+mn-cs"/>
              </a:rPr>
              <a:t>Qualitative Criteria </a:t>
            </a:r>
            <a:r>
              <a:rPr lang="en-US" sz="2400" kern="0" dirty="0">
                <a:latin typeface="Arial"/>
                <a:cs typeface="+mn-cs"/>
              </a:rPr>
              <a:t>– basis for evaluating </a:t>
            </a:r>
            <a:r>
              <a:rPr lang="en-US" sz="2400" kern="0" dirty="0" smtClean="0">
                <a:latin typeface="Arial"/>
                <a:cs typeface="+mn-cs"/>
              </a:rPr>
              <a:t>Tenderers (weighted)</a:t>
            </a:r>
            <a:endParaRPr lang="en-US" sz="2400" kern="0" dirty="0">
              <a:latin typeface="Arial"/>
              <a:cs typeface="+mn-cs"/>
            </a:endParaRPr>
          </a:p>
          <a:p>
            <a:pPr marL="342900" lvl="0" indent="-342900" fontAlgn="base">
              <a:spcBef>
                <a:spcPct val="20000"/>
              </a:spcBef>
              <a:spcAft>
                <a:spcPct val="0"/>
              </a:spcAft>
              <a:buNone/>
            </a:pPr>
            <a:endParaRPr lang="en-US" sz="2000" i="1" kern="0" dirty="0" smtClean="0">
              <a:latin typeface="Arial"/>
              <a:cs typeface="+mn-cs"/>
            </a:endParaRPr>
          </a:p>
          <a:p>
            <a:pPr marL="342900" lvl="0" indent="-342900" fontAlgn="base">
              <a:spcBef>
                <a:spcPct val="20000"/>
              </a:spcBef>
              <a:spcAft>
                <a:spcPct val="0"/>
              </a:spcAft>
              <a:buNone/>
            </a:pPr>
            <a:endParaRPr lang="en-US" sz="2000" i="1" kern="0" dirty="0">
              <a:latin typeface="Arial"/>
              <a:cs typeface="+mn-cs"/>
            </a:endParaRPr>
          </a:p>
          <a:p>
            <a:pPr marL="342900" lvl="0" indent="-342900" fontAlgn="base">
              <a:spcBef>
                <a:spcPct val="20000"/>
              </a:spcBef>
              <a:spcAft>
                <a:spcPct val="0"/>
              </a:spcAft>
              <a:buNone/>
            </a:pPr>
            <a:r>
              <a:rPr lang="en-US" sz="2000" i="1" kern="0" dirty="0" smtClean="0">
                <a:latin typeface="Arial"/>
                <a:cs typeface="+mn-cs"/>
              </a:rPr>
              <a:t>Regulation</a:t>
            </a:r>
            <a:r>
              <a:rPr lang="en-US" sz="2800" i="1" kern="0" dirty="0" smtClean="0">
                <a:latin typeface="Arial"/>
                <a:cs typeface="+mn-cs"/>
              </a:rPr>
              <a:t> </a:t>
            </a:r>
            <a:r>
              <a:rPr lang="en-US" sz="2000" i="1" kern="0" dirty="0">
                <a:latin typeface="Arial"/>
                <a:cs typeface="+mn-cs"/>
              </a:rPr>
              <a:t>14, Local Government </a:t>
            </a:r>
            <a:endParaRPr lang="en-US" sz="2000" i="1" kern="0" dirty="0" smtClean="0">
              <a:latin typeface="Arial"/>
              <a:cs typeface="+mn-cs"/>
            </a:endParaRPr>
          </a:p>
          <a:p>
            <a:pPr marL="342900" lvl="0" indent="-342900" fontAlgn="base">
              <a:spcBef>
                <a:spcPct val="20000"/>
              </a:spcBef>
              <a:spcAft>
                <a:spcPct val="0"/>
              </a:spcAft>
              <a:buNone/>
            </a:pPr>
            <a:r>
              <a:rPr lang="en-US" sz="2000" i="1" kern="0" dirty="0" smtClean="0">
                <a:latin typeface="Arial"/>
                <a:cs typeface="+mn-cs"/>
              </a:rPr>
              <a:t>(</a:t>
            </a:r>
            <a:r>
              <a:rPr lang="en-US" sz="2000" i="1" kern="0" dirty="0">
                <a:latin typeface="Arial"/>
                <a:cs typeface="+mn-cs"/>
              </a:rPr>
              <a:t>Functions and General) Regulations</a:t>
            </a:r>
            <a:endParaRPr lang="uk-UA" sz="2000" i="1" kern="0" dirty="0">
              <a:latin typeface="Arial"/>
              <a:cs typeface="+mn-cs"/>
            </a:endParaRPr>
          </a:p>
          <a:p>
            <a:endParaRPr lang="en-A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50" y="5133975"/>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18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AU" dirty="0" smtClean="0"/>
              <a:t>Evaluation Panel</a:t>
            </a:r>
            <a:endParaRPr lang="en-AU" dirty="0"/>
          </a:p>
        </p:txBody>
      </p:sp>
      <p:sp>
        <p:nvSpPr>
          <p:cNvPr id="3" name="Content Placeholder 2"/>
          <p:cNvSpPr>
            <a:spLocks noGrp="1"/>
          </p:cNvSpPr>
          <p:nvPr>
            <p:ph sz="quarter" idx="10"/>
          </p:nvPr>
        </p:nvSpPr>
        <p:spPr/>
        <p:txBody>
          <a:bodyPr/>
          <a:lstStyle/>
          <a:p>
            <a:pPr marL="457200" lvl="1" indent="0" fontAlgn="base">
              <a:lnSpc>
                <a:spcPct val="80000"/>
              </a:lnSpc>
              <a:spcAft>
                <a:spcPct val="0"/>
              </a:spcAft>
              <a:buNone/>
            </a:pPr>
            <a:r>
              <a:rPr lang="en-US" sz="2400" kern="0" dirty="0" smtClean="0">
                <a:latin typeface="Arial"/>
              </a:rPr>
              <a:t>The Evaluation Panel will typically consist of:</a:t>
            </a:r>
          </a:p>
          <a:p>
            <a:pPr lvl="1" fontAlgn="base">
              <a:lnSpc>
                <a:spcPct val="80000"/>
              </a:lnSpc>
              <a:spcAft>
                <a:spcPct val="0"/>
              </a:spcAft>
              <a:buFont typeface="Arial" pitchFamily="34" charset="0"/>
              <a:buChar char="•"/>
            </a:pPr>
            <a:endParaRPr lang="en-US" sz="2400" kern="0" dirty="0" smtClean="0">
              <a:latin typeface="Arial"/>
            </a:endParaRPr>
          </a:p>
          <a:p>
            <a:pPr lvl="1" fontAlgn="base">
              <a:lnSpc>
                <a:spcPct val="80000"/>
              </a:lnSpc>
              <a:spcAft>
                <a:spcPct val="0"/>
              </a:spcAft>
              <a:buFont typeface="Arial" pitchFamily="34" charset="0"/>
              <a:buChar char="•"/>
            </a:pPr>
            <a:r>
              <a:rPr lang="en-US" sz="2400" kern="0" dirty="0" smtClean="0">
                <a:latin typeface="Arial"/>
              </a:rPr>
              <a:t>Two </a:t>
            </a:r>
            <a:r>
              <a:rPr lang="en-US" sz="2400" kern="0" dirty="0">
                <a:latin typeface="Arial"/>
              </a:rPr>
              <a:t>or more people</a:t>
            </a:r>
          </a:p>
          <a:p>
            <a:pPr lvl="1" fontAlgn="base">
              <a:lnSpc>
                <a:spcPct val="80000"/>
              </a:lnSpc>
              <a:spcAft>
                <a:spcPct val="0"/>
              </a:spcAft>
              <a:buFont typeface="Arial" pitchFamily="34" charset="0"/>
              <a:buChar char="•"/>
            </a:pPr>
            <a:endParaRPr lang="en-US" sz="2400" kern="0" dirty="0">
              <a:latin typeface="Arial"/>
            </a:endParaRPr>
          </a:p>
          <a:p>
            <a:pPr lvl="1" fontAlgn="base">
              <a:lnSpc>
                <a:spcPct val="80000"/>
              </a:lnSpc>
              <a:spcAft>
                <a:spcPct val="0"/>
              </a:spcAft>
              <a:buFont typeface="Arial" pitchFamily="34" charset="0"/>
              <a:buChar char="•"/>
            </a:pPr>
            <a:r>
              <a:rPr lang="en-US" sz="2400" kern="0" dirty="0" smtClean="0">
                <a:latin typeface="Arial"/>
              </a:rPr>
              <a:t>Balance </a:t>
            </a:r>
            <a:r>
              <a:rPr lang="en-US" sz="2400" kern="0" dirty="0">
                <a:latin typeface="Arial"/>
              </a:rPr>
              <a:t>of knowledge e.g. technical, finance, </a:t>
            </a:r>
            <a:r>
              <a:rPr lang="en-US" sz="2400" kern="0" dirty="0" smtClean="0">
                <a:latin typeface="Arial"/>
              </a:rPr>
              <a:t>procurement, etc.</a:t>
            </a:r>
            <a:endParaRPr lang="en-US" sz="2400" kern="0" dirty="0">
              <a:latin typeface="Arial"/>
            </a:endParaRPr>
          </a:p>
          <a:p>
            <a:pPr lvl="1" fontAlgn="base">
              <a:lnSpc>
                <a:spcPct val="80000"/>
              </a:lnSpc>
              <a:spcAft>
                <a:spcPct val="0"/>
              </a:spcAft>
              <a:buFont typeface="Arial" pitchFamily="34" charset="0"/>
              <a:buChar char="•"/>
            </a:pPr>
            <a:endParaRPr lang="en-US" sz="2400" kern="0" dirty="0">
              <a:latin typeface="Arial"/>
            </a:endParaRPr>
          </a:p>
          <a:p>
            <a:pPr lvl="1" fontAlgn="base">
              <a:lnSpc>
                <a:spcPct val="80000"/>
              </a:lnSpc>
              <a:spcAft>
                <a:spcPct val="0"/>
              </a:spcAft>
              <a:buFont typeface="Arial" pitchFamily="34" charset="0"/>
              <a:buChar char="•"/>
            </a:pPr>
            <a:r>
              <a:rPr lang="en-US" sz="2400" kern="0" dirty="0" smtClean="0">
                <a:latin typeface="Arial"/>
              </a:rPr>
              <a:t>The City’s Contracts Officer as process facilitator</a:t>
            </a:r>
            <a:endParaRPr lang="en-US" sz="2400" kern="0" dirty="0">
              <a:latin typeface="Arial"/>
            </a:endParaRPr>
          </a:p>
          <a:p>
            <a:pPr lvl="1" fontAlgn="base">
              <a:lnSpc>
                <a:spcPct val="80000"/>
              </a:lnSpc>
              <a:spcAft>
                <a:spcPct val="0"/>
              </a:spcAft>
              <a:buFont typeface="Arial" pitchFamily="34" charset="0"/>
              <a:buChar char="•"/>
            </a:pPr>
            <a:endParaRPr lang="en-US" sz="2400" kern="0" dirty="0">
              <a:latin typeface="Arial"/>
            </a:endParaRPr>
          </a:p>
          <a:p>
            <a:pPr lvl="1" fontAlgn="base">
              <a:lnSpc>
                <a:spcPct val="80000"/>
              </a:lnSpc>
              <a:spcAft>
                <a:spcPct val="0"/>
              </a:spcAft>
              <a:buFont typeface="Arial" pitchFamily="34" charset="0"/>
              <a:buChar char="•"/>
            </a:pPr>
            <a:r>
              <a:rPr lang="en-US" sz="2400" kern="0" dirty="0">
                <a:latin typeface="Arial"/>
              </a:rPr>
              <a:t>Evaluation </a:t>
            </a:r>
            <a:r>
              <a:rPr lang="en-US" sz="2400" kern="0" dirty="0" smtClean="0">
                <a:latin typeface="Arial"/>
              </a:rPr>
              <a:t>Manager / </a:t>
            </a:r>
            <a:r>
              <a:rPr lang="en-US" sz="2400" kern="0" dirty="0">
                <a:latin typeface="Arial"/>
              </a:rPr>
              <a:t>Chairperson</a:t>
            </a:r>
            <a:endParaRPr lang="en-US" sz="2400" b="1" kern="0" dirty="0">
              <a:latin typeface="Arial"/>
            </a:endParaRPr>
          </a:p>
          <a:p>
            <a:endParaRPr lang="en-AU" dirty="0"/>
          </a:p>
        </p:txBody>
      </p:sp>
    </p:spTree>
    <p:extLst>
      <p:ext uri="{BB962C8B-B14F-4D97-AF65-F5344CB8AC3E}">
        <p14:creationId xmlns:p14="http://schemas.microsoft.com/office/powerpoint/2010/main" val="66146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MF1">
      <a:dk1>
        <a:srgbClr val="C16684"/>
      </a:dk1>
      <a:lt1>
        <a:srgbClr val="B3C78B"/>
      </a:lt1>
      <a:dk2>
        <a:srgbClr val="788CB2"/>
      </a:dk2>
      <a:lt2>
        <a:srgbClr val="C7D046"/>
      </a:lt2>
      <a:accent1>
        <a:srgbClr val="DDA551"/>
      </a:accent1>
      <a:accent2>
        <a:srgbClr val="B4B8AB"/>
      </a:accent2>
      <a:accent3>
        <a:srgbClr val="BE5A94"/>
      </a:accent3>
      <a:accent4>
        <a:srgbClr val="C8C378"/>
      </a:accent4>
      <a:accent5>
        <a:srgbClr val="CD6058"/>
      </a:accent5>
      <a:accent6>
        <a:srgbClr val="6CA457"/>
      </a:accent6>
      <a:hlink>
        <a:srgbClr val="0000FF"/>
      </a:hlink>
      <a:folHlink>
        <a:srgbClr val="800080"/>
      </a:folHlink>
    </a:clrScheme>
    <a:fontScheme name="MF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9306</TotalTime>
  <Words>2193</Words>
  <Application>Microsoft Office PowerPoint</Application>
  <PresentationFormat>On-screen Show (4:3)</PresentationFormat>
  <Paragraphs>324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vt:lpstr>
      <vt:lpstr>Doing Business with your  Local Government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Marketforce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Kylie Pougnault</dc:creator>
  <cp:lastModifiedBy>Crowe, Shannon</cp:lastModifiedBy>
  <cp:revision>155</cp:revision>
  <dcterms:created xsi:type="dcterms:W3CDTF">2013-12-03T06:44:58Z</dcterms:created>
  <dcterms:modified xsi:type="dcterms:W3CDTF">2017-03-13T02:47:53Z</dcterms:modified>
</cp:coreProperties>
</file>