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4" r:id="rId2"/>
    <p:sldId id="304" r:id="rId3"/>
    <p:sldId id="338" r:id="rId4"/>
    <p:sldId id="267" r:id="rId5"/>
    <p:sldId id="269" r:id="rId6"/>
    <p:sldId id="336" r:id="rId7"/>
    <p:sldId id="334" r:id="rId8"/>
    <p:sldId id="266" r:id="rId9"/>
    <p:sldId id="271" r:id="rId10"/>
    <p:sldId id="337" r:id="rId11"/>
    <p:sldId id="274" r:id="rId12"/>
    <p:sldId id="275" r:id="rId13"/>
    <p:sldId id="278" r:id="rId14"/>
    <p:sldId id="340" r:id="rId15"/>
    <p:sldId id="341" r:id="rId16"/>
    <p:sldId id="330" r:id="rId17"/>
    <p:sldId id="324" r:id="rId18"/>
    <p:sldId id="320" r:id="rId19"/>
    <p:sldId id="329" r:id="rId20"/>
    <p:sldId id="328" r:id="rId21"/>
    <p:sldId id="321" r:id="rId22"/>
    <p:sldId id="335" r:id="rId23"/>
    <p:sldId id="339" r:id="rId24"/>
    <p:sldId id="331" r:id="rId25"/>
  </p:sldIdLst>
  <p:sldSz cx="9144000" cy="6858000" type="screen4x3"/>
  <p:notesSz cx="6797675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B2B2B2"/>
    <a:srgbClr val="1557DB"/>
    <a:srgbClr val="FF00FF"/>
    <a:srgbClr val="00CCFF"/>
    <a:srgbClr val="99FF66"/>
    <a:srgbClr val="00FF00"/>
    <a:srgbClr val="FFFF00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8315" autoAdjust="0"/>
  </p:normalViewPr>
  <p:slideViewPr>
    <p:cSldViewPr>
      <p:cViewPr>
        <p:scale>
          <a:sx n="100" d="100"/>
          <a:sy n="100" d="100"/>
        </p:scale>
        <p:origin x="-28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0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96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96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FFE0A-E68E-4C82-8CBB-E20322426ADF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0936"/>
            <a:ext cx="2946400" cy="4996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80936"/>
            <a:ext cx="2946400" cy="4996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C9873-D8F8-46ED-BD0A-6AD3F66697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25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96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96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BF32D-36BB-411E-9CF8-DF5B04581F9A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41266"/>
            <a:ext cx="5438775" cy="44922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0936"/>
            <a:ext cx="2946400" cy="4996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80936"/>
            <a:ext cx="2946400" cy="4996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C9B74-A51D-4DAA-A985-8BB0DECF4A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046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086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19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423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868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740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065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398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81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572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325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68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9064-9E73-498C-AED0-197B78F4997B}" type="datetimeFigureOut">
              <a:rPr lang="en-AU" smtClean="0"/>
              <a:t>02/06/2017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28EE-0B34-478C-8399-CC522432DA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401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80004" cy="68853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0" y="112564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Wanneroo Global Connect Series</a:t>
            </a:r>
          </a:p>
          <a:p>
            <a:pPr algn="ctr"/>
            <a:r>
              <a:rPr lang="en-AU" sz="2400" b="1" dirty="0" smtClean="0"/>
              <a:t>Smart Cities Masterclass</a:t>
            </a:r>
          </a:p>
          <a:p>
            <a:pPr algn="ctr"/>
            <a:endParaRPr lang="en-AU" sz="2400" dirty="0" smtClean="0"/>
          </a:p>
          <a:p>
            <a:pPr algn="ctr"/>
            <a:endParaRPr lang="en-AU" sz="2400" dirty="0" smtClean="0"/>
          </a:p>
          <a:p>
            <a:pPr algn="ctr"/>
            <a:endParaRPr lang="en-AU" sz="2400" dirty="0"/>
          </a:p>
          <a:p>
            <a:pPr algn="ctr"/>
            <a:endParaRPr lang="en-AU" sz="2400" dirty="0"/>
          </a:p>
          <a:p>
            <a:pPr algn="ctr"/>
            <a:r>
              <a:rPr lang="en-AU" sz="3200" i="1" dirty="0" smtClean="0"/>
              <a:t>Strategic Futures &amp; Opportunities for Wanneroo</a:t>
            </a:r>
          </a:p>
          <a:p>
            <a:pPr algn="ctr"/>
            <a:r>
              <a:rPr lang="en-AU" sz="3200" i="1" dirty="0" smtClean="0"/>
              <a:t>Ideas &amp; Thoughts </a:t>
            </a:r>
            <a:endParaRPr lang="en-AU" sz="3200" i="1" dirty="0"/>
          </a:p>
          <a:p>
            <a:pPr algn="ctr"/>
            <a:endParaRPr lang="en-AU" sz="2000" dirty="0" smtClean="0"/>
          </a:p>
          <a:p>
            <a:pPr algn="ctr"/>
            <a:r>
              <a:rPr lang="en-AU" sz="2000" dirty="0" smtClean="0"/>
              <a:t>Jim Singleton, City of Wanneroo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7682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1" y="44624"/>
            <a:ext cx="2825514" cy="47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2897457" cy="476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34" y="1915157"/>
            <a:ext cx="3006666" cy="48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 rot="20305258">
            <a:off x="1015128" y="303667"/>
            <a:ext cx="682101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 rot="20305258">
            <a:off x="3825786" y="1272658"/>
            <a:ext cx="674020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 rot="20305258">
            <a:off x="7040868" y="2142915"/>
            <a:ext cx="788475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2915816" y="11663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Regional Constraints to Development – change over time</a:t>
            </a:r>
            <a:endParaRPr lang="en-AU" sz="2000" b="1" dirty="0"/>
          </a:p>
        </p:txBody>
      </p:sp>
      <p:sp>
        <p:nvSpPr>
          <p:cNvPr id="11" name="Curved Up Arrow 10"/>
          <p:cNvSpPr/>
          <p:nvPr/>
        </p:nvSpPr>
        <p:spPr>
          <a:xfrm rot="944154">
            <a:off x="813284" y="2357609"/>
            <a:ext cx="6548004" cy="1449245"/>
          </a:xfrm>
          <a:prstGeom prst="curvedUpArrow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548680"/>
            <a:ext cx="56508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i="1" dirty="0" smtClean="0">
                <a:solidFill>
                  <a:srgbClr val="1557DB"/>
                </a:solidFill>
              </a:rPr>
              <a:t>Pine plantations harvested &amp; no case for Priority 1 Groundwater Protection over cleared areas remains</a:t>
            </a:r>
            <a:endParaRPr lang="en-AU" i="1" dirty="0">
              <a:solidFill>
                <a:srgbClr val="1557D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9832" y="1126485"/>
            <a:ext cx="2844316" cy="14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Arrow Connector 14"/>
          <p:cNvCxnSpPr>
            <a:stCxn id="12" idx="2"/>
          </p:cNvCxnSpPr>
          <p:nvPr/>
        </p:nvCxnSpPr>
        <p:spPr>
          <a:xfrm flipH="1">
            <a:off x="4087286" y="1195011"/>
            <a:ext cx="1869956" cy="871043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2"/>
          </p:cNvCxnSpPr>
          <p:nvPr/>
        </p:nvCxnSpPr>
        <p:spPr>
          <a:xfrm>
            <a:off x="5957242" y="1195011"/>
            <a:ext cx="1279054" cy="1729933"/>
          </a:xfrm>
          <a:prstGeom prst="straightConnector1">
            <a:avLst/>
          </a:prstGeom>
          <a:ln w="19050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1022" y="42317"/>
            <a:ext cx="22409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1988 constraints map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58511" y="1875311"/>
            <a:ext cx="31854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2017 constraints map (revised)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00" y="5"/>
            <a:ext cx="681181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260653"/>
            <a:ext cx="57606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Possibility of an Emerging Peri-Urban Form?</a:t>
            </a:r>
            <a:endParaRPr lang="en-A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1052736"/>
            <a:ext cx="388843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An outer metropolitan Centripetal Urban/Peri-Urban structure</a:t>
            </a:r>
          </a:p>
          <a:p>
            <a:r>
              <a:rPr lang="en-AU" b="1" i="1" dirty="0" smtClean="0"/>
              <a:t>(Sustainable Xeric City Concept)</a:t>
            </a:r>
            <a:endParaRPr lang="en-AU" b="1" i="1" dirty="0"/>
          </a:p>
        </p:txBody>
      </p:sp>
      <p:sp>
        <p:nvSpPr>
          <p:cNvPr id="4" name="Rectangle 3"/>
          <p:cNvSpPr/>
          <p:nvPr/>
        </p:nvSpPr>
        <p:spPr>
          <a:xfrm>
            <a:off x="6660236" y="1976066"/>
            <a:ext cx="1317677" cy="372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07904" y="1412777"/>
            <a:ext cx="1008112" cy="5632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8144" y="3212981"/>
            <a:ext cx="30243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Peri-urban Consolidation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i="1" dirty="0" smtClean="0"/>
              <a:t>Connection and linkages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i="1" dirty="0" smtClean="0"/>
              <a:t>Sustainable Xeric City Concept</a:t>
            </a:r>
            <a:endParaRPr lang="en-AU" b="1" i="1" dirty="0"/>
          </a:p>
        </p:txBody>
      </p:sp>
      <p:sp>
        <p:nvSpPr>
          <p:cNvPr id="8" name="Rectangle 7"/>
          <p:cNvSpPr/>
          <p:nvPr/>
        </p:nvSpPr>
        <p:spPr>
          <a:xfrm>
            <a:off x="5364088" y="3140968"/>
            <a:ext cx="504056" cy="528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76056" y="3501011"/>
            <a:ext cx="79208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2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20" y="172367"/>
            <a:ext cx="4964211" cy="692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-3576"/>
            <a:ext cx="44279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A Connected Wanneroo:</a:t>
            </a:r>
          </a:p>
          <a:p>
            <a:pPr algn="ctr"/>
            <a:r>
              <a:rPr lang="en-AU" sz="2400" b="1" dirty="0" smtClean="0"/>
              <a:t>Intra-Regional Functional Linkages and Economic Activity</a:t>
            </a:r>
            <a:endParaRPr lang="en-A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1196753"/>
            <a:ext cx="108012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rgbClr val="FF0000"/>
                </a:solidFill>
              </a:rPr>
              <a:t>A Sustainable Economic </a:t>
            </a:r>
            <a:r>
              <a:rPr lang="en-AU" sz="1200" b="1" dirty="0">
                <a:solidFill>
                  <a:srgbClr val="FF0000"/>
                </a:solidFill>
              </a:rPr>
              <a:t>D</a:t>
            </a:r>
            <a:r>
              <a:rPr lang="en-AU" sz="1200" b="1" dirty="0" smtClean="0">
                <a:solidFill>
                  <a:srgbClr val="FF0000"/>
                </a:solidFill>
              </a:rPr>
              <a:t>evelopment </a:t>
            </a:r>
            <a:r>
              <a:rPr lang="en-AU" sz="1200" b="1" dirty="0">
                <a:solidFill>
                  <a:srgbClr val="FF0000"/>
                </a:solidFill>
              </a:rPr>
              <a:t>H</a:t>
            </a:r>
            <a:r>
              <a:rPr lang="en-AU" sz="1200" b="1" dirty="0" smtClean="0">
                <a:solidFill>
                  <a:srgbClr val="FF0000"/>
                </a:solidFill>
              </a:rPr>
              <a:t>interland</a:t>
            </a:r>
            <a:endParaRPr lang="en-AU" sz="12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63888" y="1844824"/>
            <a:ext cx="648072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 rot="20630625">
            <a:off x="3345556" y="2238041"/>
            <a:ext cx="186173" cy="527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839781" y="2347852"/>
            <a:ext cx="1584176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b="1" dirty="0" smtClean="0">
                <a:solidFill>
                  <a:schemeClr val="accent6">
                    <a:lumMod val="50000"/>
                  </a:schemeClr>
                </a:solidFill>
              </a:rPr>
              <a:t>Agribusiness zone</a:t>
            </a:r>
            <a:endParaRPr lang="en-A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endCxn id="4" idx="1"/>
          </p:cNvCxnSpPr>
          <p:nvPr/>
        </p:nvCxnSpPr>
        <p:spPr>
          <a:xfrm>
            <a:off x="2423957" y="2501740"/>
            <a:ext cx="925275" cy="2590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2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3" y="0"/>
            <a:ext cx="5497413" cy="690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15011"/>
            <a:ext cx="50405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Yanchep City Economic Growth Zone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1880" y="0"/>
            <a:ext cx="720080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50032" y="3052117"/>
            <a:ext cx="33123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21</a:t>
            </a:r>
            <a:r>
              <a:rPr lang="en-AU" b="1" i="1" baseline="30000" dirty="0" smtClean="0"/>
              <a:t>st</a:t>
            </a:r>
            <a:r>
              <a:rPr lang="en-AU" b="1" i="1" dirty="0" smtClean="0"/>
              <a:t> Century Xeric Innovation and Research City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i="1" dirty="0" smtClean="0"/>
              <a:t>‘next generation’ Smart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i="1" dirty="0" smtClean="0"/>
              <a:t>‘soft template’ master planning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i="1" dirty="0"/>
              <a:t>h</a:t>
            </a:r>
            <a:r>
              <a:rPr lang="en-AU" sz="1400" b="1" i="1" dirty="0" smtClean="0"/>
              <a:t>ydro-zone thinking,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i="1" dirty="0" smtClean="0"/>
              <a:t>renewable  &amp; alternative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i="1" dirty="0"/>
              <a:t>n</a:t>
            </a:r>
            <a:r>
              <a:rPr lang="en-AU" sz="1400" b="1" i="1" dirty="0" smtClean="0"/>
              <a:t>ew design and development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i="1" dirty="0"/>
              <a:t>d</a:t>
            </a:r>
            <a:r>
              <a:rPr lang="en-AU" sz="1400" b="1" i="1" dirty="0" smtClean="0"/>
              <a:t>esalination dependent</a:t>
            </a:r>
            <a:endParaRPr lang="en-AU" sz="1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8" y="5951026"/>
            <a:ext cx="8568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FF0000"/>
                </a:solidFill>
              </a:rPr>
              <a:t>Key Concept: developing solutions to help solve world-wide arid </a:t>
            </a:r>
            <a:r>
              <a:rPr lang="en-AU" sz="2400" b="1" i="1" dirty="0" smtClean="0">
                <a:solidFill>
                  <a:srgbClr val="FF0000"/>
                </a:solidFill>
              </a:rPr>
              <a:t>zone &amp; arid settlement </a:t>
            </a:r>
            <a:r>
              <a:rPr lang="en-AU" sz="2400" b="1" i="1" dirty="0" smtClean="0">
                <a:solidFill>
                  <a:srgbClr val="FF0000"/>
                </a:solidFill>
              </a:rPr>
              <a:t>challenges for humanity</a:t>
            </a:r>
            <a:endParaRPr lang="en-AU" sz="2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1045185"/>
            <a:ext cx="1944216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Conventional urban corridor form and function, with progressive innovation and applying Smart City principles</a:t>
            </a:r>
            <a:endParaRPr lang="en-AU" sz="1200" dirty="0"/>
          </a:p>
        </p:txBody>
      </p:sp>
      <p:sp>
        <p:nvSpPr>
          <p:cNvPr id="7" name="Right Bracket 6"/>
          <p:cNvSpPr/>
          <p:nvPr/>
        </p:nvSpPr>
        <p:spPr>
          <a:xfrm rot="14371525">
            <a:off x="2821363" y="1277516"/>
            <a:ext cx="223897" cy="911449"/>
          </a:xfrm>
          <a:prstGeom prst="rightBracket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07504" y="116632"/>
            <a:ext cx="1944216" cy="8309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Research and Innovation ‘living laboratory’ urban  &amp; non-urban (agribusiness) form and function</a:t>
            </a:r>
            <a:endParaRPr lang="en-AU" sz="1200" dirty="0"/>
          </a:p>
        </p:txBody>
      </p:sp>
      <p:sp>
        <p:nvSpPr>
          <p:cNvPr id="9" name="Left Bracket 8"/>
          <p:cNvSpPr/>
          <p:nvPr/>
        </p:nvSpPr>
        <p:spPr>
          <a:xfrm rot="3531177">
            <a:off x="4026165" y="528332"/>
            <a:ext cx="199340" cy="1426983"/>
          </a:xfrm>
          <a:prstGeom prst="leftBracke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Connector 10"/>
          <p:cNvCxnSpPr/>
          <p:nvPr/>
        </p:nvCxnSpPr>
        <p:spPr>
          <a:xfrm>
            <a:off x="2699792" y="2276872"/>
            <a:ext cx="1584176" cy="2808312"/>
          </a:xfrm>
          <a:prstGeom prst="line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55132" y="1539949"/>
            <a:ext cx="1713656" cy="3024336"/>
          </a:xfrm>
          <a:prstGeom prst="line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63888" y="1696170"/>
            <a:ext cx="1584176" cy="2740942"/>
          </a:xfrm>
          <a:prstGeom prst="line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88025" y="980728"/>
            <a:ext cx="720079" cy="1038311"/>
          </a:xfrm>
          <a:prstGeom prst="line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292080" y="2019039"/>
            <a:ext cx="216024" cy="1193937"/>
          </a:xfrm>
          <a:prstGeom prst="line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92080" y="3212976"/>
            <a:ext cx="432048" cy="792088"/>
          </a:xfrm>
          <a:prstGeom prst="line">
            <a:avLst/>
          </a:prstGeom>
          <a:ln w="28575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051720" y="620688"/>
            <a:ext cx="2074115" cy="43204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051720" y="1340768"/>
            <a:ext cx="720080" cy="28803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48064" y="4564285"/>
            <a:ext cx="864096" cy="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83968" y="5157192"/>
            <a:ext cx="1008112" cy="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92080" y="5157192"/>
            <a:ext cx="247836" cy="872555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11577" y="4553572"/>
            <a:ext cx="432631" cy="1476175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8064" y="4437112"/>
            <a:ext cx="864096" cy="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85246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-36676"/>
            <a:ext cx="9104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1557DB"/>
                </a:solidFill>
              </a:rPr>
              <a:t>Wanneroo: Comparative Advantages for Smart Economy Enterprise &amp; Liveability</a:t>
            </a:r>
            <a:r>
              <a:rPr lang="en-AU" sz="2000" b="1" i="1" dirty="0" smtClean="0">
                <a:solidFill>
                  <a:srgbClr val="1557DB"/>
                </a:solidFill>
              </a:rPr>
              <a:t> </a:t>
            </a:r>
          </a:p>
          <a:p>
            <a:r>
              <a:rPr lang="en-AU" b="1" i="1" dirty="0" smtClean="0">
                <a:solidFill>
                  <a:srgbClr val="1557DB"/>
                </a:solidFill>
              </a:rPr>
              <a:t>	</a:t>
            </a:r>
            <a:r>
              <a:rPr lang="en-AU" b="1" i="1" dirty="0">
                <a:solidFill>
                  <a:srgbClr val="1557DB"/>
                </a:solidFill>
              </a:rPr>
              <a:t>C</a:t>
            </a:r>
            <a:r>
              <a:rPr lang="en-AU" b="1" i="1" dirty="0" smtClean="0">
                <a:solidFill>
                  <a:srgbClr val="1557DB"/>
                </a:solidFill>
              </a:rPr>
              <a:t>apitalizing on </a:t>
            </a:r>
            <a:r>
              <a:rPr lang="en-AU" b="1" i="1" dirty="0" smtClean="0">
                <a:solidFill>
                  <a:srgbClr val="1557DB"/>
                </a:solidFill>
              </a:rPr>
              <a:t>a ‘sense of place’!</a:t>
            </a:r>
            <a:endParaRPr lang="en-AU" b="1" i="1" dirty="0">
              <a:solidFill>
                <a:srgbClr val="1557D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506" y="1285042"/>
            <a:ext cx="1319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Marine Environment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598" y="2695485"/>
            <a:ext cx="2136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Strip &amp; Near-shore Coastal Zone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598" y="3928293"/>
            <a:ext cx="2336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Spearwood Dunes Urban Landscape Setting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9145" y="776864"/>
            <a:ext cx="3270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Lakes, National Parks and ROS Zone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0896" y="1599220"/>
            <a:ext cx="2897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Land Bank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5575" y="2564904"/>
            <a:ext cx="2242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 Horticulture Industry zone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0174" y="5301208"/>
            <a:ext cx="229428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Wanneroo to Koondoola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2369" y="3789040"/>
            <a:ext cx="2266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Conservation Estate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417959" y="1500485"/>
            <a:ext cx="1068362" cy="2758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486321" y="2415733"/>
            <a:ext cx="1182854" cy="36461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55776" y="3453378"/>
            <a:ext cx="1914624" cy="6076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1"/>
          </p:cNvCxnSpPr>
          <p:nvPr/>
        </p:nvCxnSpPr>
        <p:spPr>
          <a:xfrm flipH="1">
            <a:off x="4331171" y="907669"/>
            <a:ext cx="1577974" cy="124080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300297" y="1772816"/>
            <a:ext cx="927888" cy="151244"/>
          </a:xfrm>
          <a:prstGeom prst="straightConnector1">
            <a:avLst/>
          </a:prstGeom>
          <a:ln>
            <a:solidFill>
              <a:srgbClr val="FFC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927602" y="2780347"/>
            <a:ext cx="1733407" cy="49955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1"/>
          </p:cNvCxnSpPr>
          <p:nvPr/>
        </p:nvCxnSpPr>
        <p:spPr>
          <a:xfrm flipH="1">
            <a:off x="6345054" y="3919845"/>
            <a:ext cx="507315" cy="22389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" idx="1"/>
          </p:cNvCxnSpPr>
          <p:nvPr/>
        </p:nvCxnSpPr>
        <p:spPr>
          <a:xfrm flipH="1">
            <a:off x="6019800" y="5432013"/>
            <a:ext cx="790374" cy="2131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009489">
            <a:off x="2159998" y="1063807"/>
            <a:ext cx="3488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Diverse  landscapes across the corridor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515079">
            <a:off x="2832722" y="2722606"/>
            <a:ext cx="3552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Diverse living zones across the corridor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20630532">
            <a:off x="2884563" y="3603033"/>
            <a:ext cx="3967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Diverse </a:t>
            </a:r>
            <a:r>
              <a:rPr lang="en-US" sz="1600" b="1" i="1" dirty="0" smtClean="0">
                <a:solidFill>
                  <a:srgbClr val="FF0000"/>
                </a:solidFill>
              </a:rPr>
              <a:t>enterprise zones </a:t>
            </a:r>
            <a:r>
              <a:rPr lang="en-US" sz="1600" b="1" i="1" dirty="0">
                <a:solidFill>
                  <a:srgbClr val="FF0000"/>
                </a:solidFill>
              </a:rPr>
              <a:t>across the corridor</a:t>
            </a:r>
          </a:p>
        </p:txBody>
      </p:sp>
      <p:sp>
        <p:nvSpPr>
          <p:cNvPr id="35" name="Rectangle 34"/>
          <p:cNvSpPr/>
          <p:nvPr/>
        </p:nvSpPr>
        <p:spPr>
          <a:xfrm rot="20984335">
            <a:off x="3363448" y="4652671"/>
            <a:ext cx="3510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Diverse </a:t>
            </a:r>
            <a:r>
              <a:rPr lang="en-US" sz="1600" b="1" i="1" dirty="0" smtClean="0">
                <a:solidFill>
                  <a:srgbClr val="FF0000"/>
                </a:solidFill>
              </a:rPr>
              <a:t>communities and opportunities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496" y="5517232"/>
            <a:ext cx="55518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i="1" dirty="0" smtClean="0">
                <a:latin typeface="Palatino" pitchFamily="18" charset="0"/>
              </a:rPr>
              <a:t>“Wanneroo has a unique range of natural resources and physical characteristics quite unlike any other metropolitan local government area – possibly in Australia: these are outstanding assets for the future” </a:t>
            </a:r>
            <a:r>
              <a:rPr lang="en-AU" sz="1200" dirty="0" smtClean="0"/>
              <a:t>(Anonymous – participant at Wanneroo Job Summit) </a:t>
            </a:r>
            <a:endParaRPr lang="en-AU" sz="1200" dirty="0"/>
          </a:p>
        </p:txBody>
      </p:sp>
      <p:sp>
        <p:nvSpPr>
          <p:cNvPr id="16" name="Rounded Rectangle 15"/>
          <p:cNvSpPr/>
          <p:nvPr/>
        </p:nvSpPr>
        <p:spPr>
          <a:xfrm rot="20124957">
            <a:off x="2214286" y="1038136"/>
            <a:ext cx="3495674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ounded Rectangle 25"/>
          <p:cNvSpPr/>
          <p:nvPr/>
        </p:nvSpPr>
        <p:spPr>
          <a:xfrm rot="20479465">
            <a:off x="2858228" y="2674459"/>
            <a:ext cx="3495674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ounded Rectangle 27"/>
          <p:cNvSpPr/>
          <p:nvPr/>
        </p:nvSpPr>
        <p:spPr>
          <a:xfrm rot="20554162">
            <a:off x="2933683" y="3556126"/>
            <a:ext cx="3737609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ounded Rectangle 29"/>
          <p:cNvSpPr/>
          <p:nvPr/>
        </p:nvSpPr>
        <p:spPr>
          <a:xfrm rot="20947193">
            <a:off x="3406593" y="4586919"/>
            <a:ext cx="3495674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97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85246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3557" y="76200"/>
            <a:ext cx="9224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 smtClean="0">
                <a:solidFill>
                  <a:srgbClr val="1557DB"/>
                </a:solidFill>
              </a:rPr>
              <a:t>Wanneroo: Comparative Advantages for Smart Economy Enterprise &amp; Liveability</a:t>
            </a:r>
            <a:endParaRPr lang="en-AU" sz="2000" b="1" i="1" dirty="0">
              <a:solidFill>
                <a:srgbClr val="1557D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75" y="585232"/>
            <a:ext cx="22955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Marine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 enterprise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energy (wave/wind)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desalination (submersible, floating)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Eco-tourism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ferry transport connections</a:t>
            </a:r>
            <a:endParaRPr lang="en-AU" sz="1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098" y="2246724"/>
            <a:ext cx="30003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Strip &amp; Near-shore Coastal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residential living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beaches &amp; water based recreation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foreshore park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Coastal tourism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Marinas and boat launch facilities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63" y="3393508"/>
            <a:ext cx="29030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Spearwood Dunes Urban Landscape Setting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 topography – a sense of place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Distinctive coastal vegetation and open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Scenic landscape settings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Desirable residential living with ocean glimpses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summer sea-breeze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Recreation and sporting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standard of community services/facilities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commercial and retail centres</a:t>
            </a:r>
            <a:endParaRPr lang="en-AU" sz="1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7874" y="552450"/>
            <a:ext cx="327025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Lakes, National Parks and ROS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AU" sz="1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istinctive topography and landscape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Wetlands and major metropolitan park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Yanchep National Park – jewel of the north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biodiversity values – unique ecologies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rural living, lifestyle and activities</a:t>
            </a:r>
            <a:endParaRPr lang="en-AU" sz="1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0896" y="1599220"/>
            <a:ext cx="28972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Land 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pine plantations State Forest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potential land 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AU" sz="11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ndesignated future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1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opportunity for major strategic infrastructure (e.g. airport)</a:t>
            </a:r>
          </a:p>
          <a:p>
            <a:endParaRPr lang="en-AU" sz="11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5575" y="2741259"/>
            <a:ext cx="274694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 Horticulture Industry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soils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garden produce to urban markets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landscape and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Agribusiness &amp; </a:t>
            </a:r>
            <a:r>
              <a:rPr lang="en-AU" sz="1000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en-AU" sz="1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-tourism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‘food security’ precinct</a:t>
            </a:r>
            <a:endParaRPr lang="en-AU" sz="1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0174" y="5733256"/>
            <a:ext cx="2294287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Wanneroo to Koondoola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‘old established’ Wanneroo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mix and urban change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Wangara industrial zone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Proximity to rest of Perth region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2369" y="3993433"/>
            <a:ext cx="22669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Conservation Estate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vegetation ecosystem of international significance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 area of intact habitat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visual landscape qualities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specialised eco-tourism, research and indigenous cultural tourism</a:t>
            </a:r>
            <a:endParaRPr lang="en-AU" sz="1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96434" y="802664"/>
            <a:ext cx="542777" cy="48762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008003" y="2415733"/>
            <a:ext cx="661172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55776" y="3453378"/>
            <a:ext cx="1914624" cy="6076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1"/>
          </p:cNvCxnSpPr>
          <p:nvPr/>
        </p:nvCxnSpPr>
        <p:spPr>
          <a:xfrm flipH="1">
            <a:off x="4279900" y="1067976"/>
            <a:ext cx="1577974" cy="85608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300297" y="1772816"/>
            <a:ext cx="927888" cy="151244"/>
          </a:xfrm>
          <a:prstGeom prst="straightConnector1">
            <a:avLst/>
          </a:prstGeom>
          <a:ln>
            <a:solidFill>
              <a:srgbClr val="FFC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927601" y="2891882"/>
            <a:ext cx="1577974" cy="38801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345054" y="4143737"/>
            <a:ext cx="50731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019800" y="5645184"/>
            <a:ext cx="790374" cy="16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009489">
            <a:off x="2159998" y="1063807"/>
            <a:ext cx="3488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Diverse  landscapes across the corridor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515079">
            <a:off x="2832722" y="2722606"/>
            <a:ext cx="3552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Diverse living zones across the corridor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20630532">
            <a:off x="2884563" y="3603033"/>
            <a:ext cx="3967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Diverse </a:t>
            </a:r>
            <a:r>
              <a:rPr lang="en-US" sz="1600" b="1" i="1" dirty="0" smtClean="0">
                <a:solidFill>
                  <a:srgbClr val="FF0000"/>
                </a:solidFill>
              </a:rPr>
              <a:t>enterprise zones </a:t>
            </a:r>
            <a:r>
              <a:rPr lang="en-US" sz="1600" b="1" i="1" dirty="0">
                <a:solidFill>
                  <a:srgbClr val="FF0000"/>
                </a:solidFill>
              </a:rPr>
              <a:t>across the corridor</a:t>
            </a:r>
          </a:p>
        </p:txBody>
      </p:sp>
      <p:sp>
        <p:nvSpPr>
          <p:cNvPr id="35" name="Rectangle 34"/>
          <p:cNvSpPr/>
          <p:nvPr/>
        </p:nvSpPr>
        <p:spPr>
          <a:xfrm rot="20984335">
            <a:off x="3363448" y="4652671"/>
            <a:ext cx="3510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Diverse </a:t>
            </a:r>
            <a:r>
              <a:rPr lang="en-US" sz="1600" b="1" i="1" dirty="0" smtClean="0">
                <a:solidFill>
                  <a:srgbClr val="FF0000"/>
                </a:solidFill>
              </a:rPr>
              <a:t>communities and opportunities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910" y="5635987"/>
            <a:ext cx="555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i="1" dirty="0">
                <a:solidFill>
                  <a:srgbClr val="FF0000"/>
                </a:solidFill>
              </a:rPr>
              <a:t>T</a:t>
            </a:r>
            <a:r>
              <a:rPr lang="en-AU" sz="1600" b="1" i="1" dirty="0" smtClean="0">
                <a:solidFill>
                  <a:srgbClr val="FF0000"/>
                </a:solidFill>
              </a:rPr>
              <a:t>he Challenge</a:t>
            </a:r>
            <a:r>
              <a:rPr lang="en-AU" sz="1600" i="1" dirty="0" smtClean="0">
                <a:solidFill>
                  <a:srgbClr val="FF0000"/>
                </a:solidFill>
              </a:rPr>
              <a:t>: To plan new land uses and design new developments taking advantage of diverse landscapes and physical characteristics – to create distinctive new urban form</a:t>
            </a:r>
            <a:r>
              <a:rPr lang="en-AU" sz="1600" i="1" dirty="0">
                <a:solidFill>
                  <a:srgbClr val="FF0000"/>
                </a:solidFill>
              </a:rPr>
              <a:t> </a:t>
            </a:r>
            <a:r>
              <a:rPr lang="en-AU" sz="1600" i="1" dirty="0" smtClean="0">
                <a:solidFill>
                  <a:srgbClr val="FF0000"/>
                </a:solidFill>
              </a:rPr>
              <a:t>&amp; functionality – and  distinctive ‘sense-of-place’.  </a:t>
            </a:r>
            <a:endParaRPr lang="en-AU" sz="1600" i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 rot="20124957">
            <a:off x="2214286" y="1038136"/>
            <a:ext cx="3495674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ounded Rectangle 25"/>
          <p:cNvSpPr/>
          <p:nvPr/>
        </p:nvSpPr>
        <p:spPr>
          <a:xfrm rot="20479465">
            <a:off x="2858228" y="2674459"/>
            <a:ext cx="3495674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ounded Rectangle 27"/>
          <p:cNvSpPr/>
          <p:nvPr/>
        </p:nvSpPr>
        <p:spPr>
          <a:xfrm rot="20554162">
            <a:off x="2933683" y="3556126"/>
            <a:ext cx="3737609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ounded Rectangle 29"/>
          <p:cNvSpPr/>
          <p:nvPr/>
        </p:nvSpPr>
        <p:spPr>
          <a:xfrm rot="20947193">
            <a:off x="3406593" y="4586919"/>
            <a:ext cx="3495674" cy="50429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70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99" y="10294"/>
            <a:ext cx="46238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4"/>
          <p:cNvSpPr/>
          <p:nvPr/>
        </p:nvSpPr>
        <p:spPr>
          <a:xfrm>
            <a:off x="4275444" y="2694869"/>
            <a:ext cx="778893" cy="889000"/>
          </a:xfrm>
          <a:custGeom>
            <a:avLst/>
            <a:gdLst>
              <a:gd name="connsiteX0" fmla="*/ 668031 w 778893"/>
              <a:gd name="connsiteY0" fmla="*/ 877006 h 889000"/>
              <a:gd name="connsiteX1" fmla="*/ 363231 w 778893"/>
              <a:gd name="connsiteY1" fmla="*/ 877006 h 889000"/>
              <a:gd name="connsiteX2" fmla="*/ 315606 w 778893"/>
              <a:gd name="connsiteY2" fmla="*/ 715081 h 889000"/>
              <a:gd name="connsiteX3" fmla="*/ 220356 w 778893"/>
              <a:gd name="connsiteY3" fmla="*/ 515056 h 889000"/>
              <a:gd name="connsiteX4" fmla="*/ 48906 w 778893"/>
              <a:gd name="connsiteY4" fmla="*/ 391231 h 889000"/>
              <a:gd name="connsiteX5" fmla="*/ 1281 w 778893"/>
              <a:gd name="connsiteY5" fmla="*/ 153106 h 889000"/>
              <a:gd name="connsiteX6" fmla="*/ 87006 w 778893"/>
              <a:gd name="connsiteY6" fmla="*/ 19756 h 889000"/>
              <a:gd name="connsiteX7" fmla="*/ 344181 w 778893"/>
              <a:gd name="connsiteY7" fmla="*/ 19756 h 889000"/>
              <a:gd name="connsiteX8" fmla="*/ 458481 w 778893"/>
              <a:gd name="connsiteY8" fmla="*/ 200731 h 889000"/>
              <a:gd name="connsiteX9" fmla="*/ 506106 w 778893"/>
              <a:gd name="connsiteY9" fmla="*/ 496006 h 889000"/>
              <a:gd name="connsiteX10" fmla="*/ 648981 w 778893"/>
              <a:gd name="connsiteY10" fmla="*/ 619831 h 889000"/>
              <a:gd name="connsiteX11" fmla="*/ 753756 w 778893"/>
              <a:gd name="connsiteY11" fmla="*/ 791281 h 889000"/>
              <a:gd name="connsiteX12" fmla="*/ 772806 w 778893"/>
              <a:gd name="connsiteY12" fmla="*/ 877006 h 889000"/>
              <a:gd name="connsiteX13" fmla="*/ 668031 w 778893"/>
              <a:gd name="connsiteY13" fmla="*/ 877006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8893" h="889000">
                <a:moveTo>
                  <a:pt x="668031" y="877006"/>
                </a:moveTo>
                <a:cubicBezTo>
                  <a:pt x="599769" y="877006"/>
                  <a:pt x="421968" y="903993"/>
                  <a:pt x="363231" y="877006"/>
                </a:cubicBezTo>
                <a:cubicBezTo>
                  <a:pt x="304494" y="850019"/>
                  <a:pt x="339418" y="775406"/>
                  <a:pt x="315606" y="715081"/>
                </a:cubicBezTo>
                <a:cubicBezTo>
                  <a:pt x="291794" y="654756"/>
                  <a:pt x="264806" y="569031"/>
                  <a:pt x="220356" y="515056"/>
                </a:cubicBezTo>
                <a:cubicBezTo>
                  <a:pt x="175906" y="461081"/>
                  <a:pt x="85418" y="451556"/>
                  <a:pt x="48906" y="391231"/>
                </a:cubicBezTo>
                <a:cubicBezTo>
                  <a:pt x="12394" y="330906"/>
                  <a:pt x="-5069" y="215018"/>
                  <a:pt x="1281" y="153106"/>
                </a:cubicBezTo>
                <a:cubicBezTo>
                  <a:pt x="7631" y="91193"/>
                  <a:pt x="29856" y="41981"/>
                  <a:pt x="87006" y="19756"/>
                </a:cubicBezTo>
                <a:cubicBezTo>
                  <a:pt x="144156" y="-2469"/>
                  <a:pt x="282269" y="-10406"/>
                  <a:pt x="344181" y="19756"/>
                </a:cubicBezTo>
                <a:cubicBezTo>
                  <a:pt x="406093" y="49918"/>
                  <a:pt x="431494" y="121356"/>
                  <a:pt x="458481" y="200731"/>
                </a:cubicBezTo>
                <a:cubicBezTo>
                  <a:pt x="485468" y="280106"/>
                  <a:pt x="474356" y="426156"/>
                  <a:pt x="506106" y="496006"/>
                </a:cubicBezTo>
                <a:cubicBezTo>
                  <a:pt x="537856" y="565856"/>
                  <a:pt x="607706" y="570619"/>
                  <a:pt x="648981" y="619831"/>
                </a:cubicBezTo>
                <a:cubicBezTo>
                  <a:pt x="690256" y="669043"/>
                  <a:pt x="733119" y="748419"/>
                  <a:pt x="753756" y="791281"/>
                </a:cubicBezTo>
                <a:cubicBezTo>
                  <a:pt x="774393" y="834143"/>
                  <a:pt x="787093" y="862719"/>
                  <a:pt x="772806" y="877006"/>
                </a:cubicBezTo>
                <a:cubicBezTo>
                  <a:pt x="758519" y="891293"/>
                  <a:pt x="736293" y="877006"/>
                  <a:pt x="668031" y="87700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/>
          <p:cNvSpPr/>
          <p:nvPr/>
        </p:nvSpPr>
        <p:spPr>
          <a:xfrm>
            <a:off x="4626211" y="2585883"/>
            <a:ext cx="626764" cy="1027977"/>
          </a:xfrm>
          <a:custGeom>
            <a:avLst/>
            <a:gdLst>
              <a:gd name="connsiteX0" fmla="*/ 607705 w 626764"/>
              <a:gd name="connsiteY0" fmla="*/ 1010302 h 1027977"/>
              <a:gd name="connsiteX1" fmla="*/ 484876 w 626764"/>
              <a:gd name="connsiteY1" fmla="*/ 996654 h 1027977"/>
              <a:gd name="connsiteX2" fmla="*/ 416637 w 626764"/>
              <a:gd name="connsiteY2" fmla="*/ 839705 h 1027977"/>
              <a:gd name="connsiteX3" fmla="*/ 321102 w 626764"/>
              <a:gd name="connsiteY3" fmla="*/ 682756 h 1027977"/>
              <a:gd name="connsiteX4" fmla="*/ 211920 w 626764"/>
              <a:gd name="connsiteY4" fmla="*/ 600869 h 1027977"/>
              <a:gd name="connsiteX5" fmla="*/ 170977 w 626764"/>
              <a:gd name="connsiteY5" fmla="*/ 396153 h 1027977"/>
              <a:gd name="connsiteX6" fmla="*/ 136858 w 626764"/>
              <a:gd name="connsiteY6" fmla="*/ 246027 h 1027977"/>
              <a:gd name="connsiteX7" fmla="*/ 48147 w 626764"/>
              <a:gd name="connsiteY7" fmla="*/ 109550 h 1027977"/>
              <a:gd name="connsiteX8" fmla="*/ 41323 w 626764"/>
              <a:gd name="connsiteY8" fmla="*/ 109550 h 1027977"/>
              <a:gd name="connsiteX9" fmla="*/ 380 w 626764"/>
              <a:gd name="connsiteY9" fmla="*/ 75430 h 1027977"/>
              <a:gd name="connsiteX10" fmla="*/ 68619 w 626764"/>
              <a:gd name="connsiteY10" fmla="*/ 368 h 1027977"/>
              <a:gd name="connsiteX11" fmla="*/ 191449 w 626764"/>
              <a:gd name="connsiteY11" fmla="*/ 54959 h 1027977"/>
              <a:gd name="connsiteX12" fmla="*/ 382517 w 626764"/>
              <a:gd name="connsiteY12" fmla="*/ 225556 h 1027977"/>
              <a:gd name="connsiteX13" fmla="*/ 409813 w 626764"/>
              <a:gd name="connsiteY13" fmla="*/ 457568 h 1027977"/>
              <a:gd name="connsiteX14" fmla="*/ 491699 w 626764"/>
              <a:gd name="connsiteY14" fmla="*/ 628165 h 1027977"/>
              <a:gd name="connsiteX15" fmla="*/ 614529 w 626764"/>
              <a:gd name="connsiteY15" fmla="*/ 798762 h 1027977"/>
              <a:gd name="connsiteX16" fmla="*/ 607705 w 626764"/>
              <a:gd name="connsiteY16" fmla="*/ 1010302 h 102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6764" h="1027977">
                <a:moveTo>
                  <a:pt x="607705" y="1010302"/>
                </a:moveTo>
                <a:cubicBezTo>
                  <a:pt x="586096" y="1043284"/>
                  <a:pt x="516721" y="1025087"/>
                  <a:pt x="484876" y="996654"/>
                </a:cubicBezTo>
                <a:cubicBezTo>
                  <a:pt x="453031" y="968221"/>
                  <a:pt x="443933" y="892021"/>
                  <a:pt x="416637" y="839705"/>
                </a:cubicBezTo>
                <a:cubicBezTo>
                  <a:pt x="389341" y="787389"/>
                  <a:pt x="355221" y="722562"/>
                  <a:pt x="321102" y="682756"/>
                </a:cubicBezTo>
                <a:cubicBezTo>
                  <a:pt x="286983" y="642950"/>
                  <a:pt x="236941" y="648636"/>
                  <a:pt x="211920" y="600869"/>
                </a:cubicBezTo>
                <a:cubicBezTo>
                  <a:pt x="186899" y="553102"/>
                  <a:pt x="183487" y="455293"/>
                  <a:pt x="170977" y="396153"/>
                </a:cubicBezTo>
                <a:cubicBezTo>
                  <a:pt x="158467" y="337013"/>
                  <a:pt x="157330" y="293794"/>
                  <a:pt x="136858" y="246027"/>
                </a:cubicBezTo>
                <a:cubicBezTo>
                  <a:pt x="116386" y="198260"/>
                  <a:pt x="64069" y="132296"/>
                  <a:pt x="48147" y="109550"/>
                </a:cubicBezTo>
                <a:cubicBezTo>
                  <a:pt x="32225" y="86804"/>
                  <a:pt x="49284" y="115237"/>
                  <a:pt x="41323" y="109550"/>
                </a:cubicBezTo>
                <a:cubicBezTo>
                  <a:pt x="33362" y="103863"/>
                  <a:pt x="-4169" y="93627"/>
                  <a:pt x="380" y="75430"/>
                </a:cubicBezTo>
                <a:cubicBezTo>
                  <a:pt x="4929" y="57233"/>
                  <a:pt x="36774" y="3780"/>
                  <a:pt x="68619" y="368"/>
                </a:cubicBezTo>
                <a:cubicBezTo>
                  <a:pt x="100464" y="-3044"/>
                  <a:pt x="139133" y="17428"/>
                  <a:pt x="191449" y="54959"/>
                </a:cubicBezTo>
                <a:cubicBezTo>
                  <a:pt x="243765" y="92490"/>
                  <a:pt x="346123" y="158455"/>
                  <a:pt x="382517" y="225556"/>
                </a:cubicBezTo>
                <a:cubicBezTo>
                  <a:pt x="418911" y="292657"/>
                  <a:pt x="391616" y="390467"/>
                  <a:pt x="409813" y="457568"/>
                </a:cubicBezTo>
                <a:cubicBezTo>
                  <a:pt x="428010" y="524669"/>
                  <a:pt x="457580" y="571299"/>
                  <a:pt x="491699" y="628165"/>
                </a:cubicBezTo>
                <a:cubicBezTo>
                  <a:pt x="525818" y="685031"/>
                  <a:pt x="595195" y="737347"/>
                  <a:pt x="614529" y="798762"/>
                </a:cubicBezTo>
                <a:cubicBezTo>
                  <a:pt x="633863" y="860177"/>
                  <a:pt x="629314" y="977320"/>
                  <a:pt x="607705" y="101030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/>
          <p:cNvSpPr/>
          <p:nvPr/>
        </p:nvSpPr>
        <p:spPr>
          <a:xfrm>
            <a:off x="4305869" y="2626090"/>
            <a:ext cx="518615" cy="151229"/>
          </a:xfrm>
          <a:custGeom>
            <a:avLst/>
            <a:gdLst>
              <a:gd name="connsiteX0" fmla="*/ 0 w 518615"/>
              <a:gd name="connsiteY0" fmla="*/ 151229 h 151229"/>
              <a:gd name="connsiteX1" fmla="*/ 245659 w 518615"/>
              <a:gd name="connsiteY1" fmla="*/ 137582 h 151229"/>
              <a:gd name="connsiteX2" fmla="*/ 416256 w 518615"/>
              <a:gd name="connsiteY2" fmla="*/ 103462 h 151229"/>
              <a:gd name="connsiteX3" fmla="*/ 504967 w 518615"/>
              <a:gd name="connsiteY3" fmla="*/ 28400 h 151229"/>
              <a:gd name="connsiteX4" fmla="*/ 504967 w 518615"/>
              <a:gd name="connsiteY4" fmla="*/ 1104 h 151229"/>
              <a:gd name="connsiteX5" fmla="*/ 518615 w 518615"/>
              <a:gd name="connsiteY5" fmla="*/ 7928 h 15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615" h="151229">
                <a:moveTo>
                  <a:pt x="0" y="151229"/>
                </a:moveTo>
                <a:cubicBezTo>
                  <a:pt x="88141" y="148386"/>
                  <a:pt x="176283" y="145543"/>
                  <a:pt x="245659" y="137582"/>
                </a:cubicBezTo>
                <a:cubicBezTo>
                  <a:pt x="315035" y="129621"/>
                  <a:pt x="373038" y="121659"/>
                  <a:pt x="416256" y="103462"/>
                </a:cubicBezTo>
                <a:cubicBezTo>
                  <a:pt x="459474" y="85265"/>
                  <a:pt x="490182" y="45460"/>
                  <a:pt x="504967" y="28400"/>
                </a:cubicBezTo>
                <a:cubicBezTo>
                  <a:pt x="519752" y="11340"/>
                  <a:pt x="502692" y="4516"/>
                  <a:pt x="504967" y="1104"/>
                </a:cubicBezTo>
                <a:cubicBezTo>
                  <a:pt x="507242" y="-2308"/>
                  <a:pt x="512928" y="2810"/>
                  <a:pt x="518615" y="7928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215516" y="3875968"/>
            <a:ext cx="3672408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/>
              <a:t>Mindarie – Neerabup – South Pinjar </a:t>
            </a:r>
            <a:r>
              <a:rPr lang="en-AU" sz="1400" b="1" i="1" dirty="0" smtClean="0"/>
              <a:t>Transect</a:t>
            </a:r>
            <a:endParaRPr lang="en-AU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617167"/>
            <a:ext cx="3275856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/>
              <a:t>Eglinton – Yanchep – Carabooda </a:t>
            </a:r>
            <a:r>
              <a:rPr lang="en-AU" sz="1400" b="1" i="1" dirty="0" smtClean="0"/>
              <a:t>Transect</a:t>
            </a:r>
            <a:endParaRPr lang="en-AU" sz="1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96554" y="4814183"/>
            <a:ext cx="3168352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/>
              <a:t>‘Joondalup – Wanneroo Cities’ </a:t>
            </a:r>
            <a:r>
              <a:rPr lang="en-AU" sz="1400" b="1" i="1" dirty="0"/>
              <a:t>T</a:t>
            </a:r>
            <a:r>
              <a:rPr lang="en-AU" sz="1400" b="1" i="1" dirty="0" smtClean="0"/>
              <a:t>ransect</a:t>
            </a:r>
            <a:endParaRPr lang="en-AU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1352" y="5858548"/>
            <a:ext cx="3657929" cy="3154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/>
              <a:t>Girrawheen – Koondoola to </a:t>
            </a:r>
            <a:r>
              <a:rPr lang="en-AU" sz="1400" b="1" i="1" dirty="0" smtClean="0"/>
              <a:t>Hillarys </a:t>
            </a:r>
            <a:r>
              <a:rPr lang="en-AU" sz="1400" b="1" i="1" dirty="0" smtClean="0"/>
              <a:t>Transects</a:t>
            </a:r>
            <a:endParaRPr lang="en-AU" sz="1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-36512" y="1465039"/>
            <a:ext cx="2771800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/>
              <a:t>Two Rocks – Yanchep City Transect</a:t>
            </a:r>
            <a:endParaRPr lang="en-AU" sz="1400" b="1" i="1" dirty="0"/>
          </a:p>
        </p:txBody>
      </p:sp>
      <p:sp>
        <p:nvSpPr>
          <p:cNvPr id="15" name="Freeform 14"/>
          <p:cNvSpPr/>
          <p:nvPr/>
        </p:nvSpPr>
        <p:spPr>
          <a:xfrm>
            <a:off x="2525009" y="979399"/>
            <a:ext cx="1638851" cy="1293206"/>
          </a:xfrm>
          <a:custGeom>
            <a:avLst/>
            <a:gdLst>
              <a:gd name="connsiteX0" fmla="*/ 199141 w 1638851"/>
              <a:gd name="connsiteY0" fmla="*/ 39776 h 1293206"/>
              <a:gd name="connsiteX1" fmla="*/ 18166 w 1638851"/>
              <a:gd name="connsiteY1" fmla="*/ 87401 h 1293206"/>
              <a:gd name="connsiteX2" fmla="*/ 18166 w 1638851"/>
              <a:gd name="connsiteY2" fmla="*/ 239801 h 1293206"/>
              <a:gd name="connsiteX3" fmla="*/ 122941 w 1638851"/>
              <a:gd name="connsiteY3" fmla="*/ 449351 h 1293206"/>
              <a:gd name="connsiteX4" fmla="*/ 189616 w 1638851"/>
              <a:gd name="connsiteY4" fmla="*/ 611276 h 1293206"/>
              <a:gd name="connsiteX5" fmla="*/ 399166 w 1638851"/>
              <a:gd name="connsiteY5" fmla="*/ 992276 h 1293206"/>
              <a:gd name="connsiteX6" fmla="*/ 646816 w 1638851"/>
              <a:gd name="connsiteY6" fmla="*/ 1135151 h 1293206"/>
              <a:gd name="connsiteX7" fmla="*/ 942091 w 1638851"/>
              <a:gd name="connsiteY7" fmla="*/ 1287551 h 1293206"/>
              <a:gd name="connsiteX8" fmla="*/ 1265941 w 1638851"/>
              <a:gd name="connsiteY8" fmla="*/ 1220876 h 1293206"/>
              <a:gd name="connsiteX9" fmla="*/ 1218316 w 1638851"/>
              <a:gd name="connsiteY9" fmla="*/ 858926 h 1293206"/>
              <a:gd name="connsiteX10" fmla="*/ 1046866 w 1638851"/>
              <a:gd name="connsiteY10" fmla="*/ 716051 h 1293206"/>
              <a:gd name="connsiteX11" fmla="*/ 1008766 w 1638851"/>
              <a:gd name="connsiteY11" fmla="*/ 649376 h 1293206"/>
              <a:gd name="connsiteX12" fmla="*/ 1180216 w 1638851"/>
              <a:gd name="connsiteY12" fmla="*/ 477926 h 1293206"/>
              <a:gd name="connsiteX13" fmla="*/ 1456441 w 1638851"/>
              <a:gd name="connsiteY13" fmla="*/ 468401 h 1293206"/>
              <a:gd name="connsiteX14" fmla="*/ 1637416 w 1638851"/>
              <a:gd name="connsiteY14" fmla="*/ 316001 h 1293206"/>
              <a:gd name="connsiteX15" fmla="*/ 1532641 w 1638851"/>
              <a:gd name="connsiteY15" fmla="*/ 87401 h 1293206"/>
              <a:gd name="connsiteX16" fmla="*/ 1380241 w 1638851"/>
              <a:gd name="connsiteY16" fmla="*/ 1676 h 1293206"/>
              <a:gd name="connsiteX17" fmla="*/ 1123066 w 1638851"/>
              <a:gd name="connsiteY17" fmla="*/ 58826 h 1293206"/>
              <a:gd name="connsiteX18" fmla="*/ 856366 w 1638851"/>
              <a:gd name="connsiteY18" fmla="*/ 363626 h 1293206"/>
              <a:gd name="connsiteX19" fmla="*/ 723016 w 1638851"/>
              <a:gd name="connsiteY19" fmla="*/ 420776 h 1293206"/>
              <a:gd name="connsiteX20" fmla="*/ 599191 w 1638851"/>
              <a:gd name="connsiteY20" fmla="*/ 211226 h 1293206"/>
              <a:gd name="connsiteX21" fmla="*/ 522991 w 1638851"/>
              <a:gd name="connsiteY21" fmla="*/ 77876 h 1293206"/>
              <a:gd name="connsiteX22" fmla="*/ 408691 w 1638851"/>
              <a:gd name="connsiteY22" fmla="*/ 30251 h 1293206"/>
              <a:gd name="connsiteX23" fmla="*/ 199141 w 1638851"/>
              <a:gd name="connsiteY23" fmla="*/ 39776 h 129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8851" h="1293206">
                <a:moveTo>
                  <a:pt x="199141" y="39776"/>
                </a:moveTo>
                <a:cubicBezTo>
                  <a:pt x="134054" y="49301"/>
                  <a:pt x="48328" y="54064"/>
                  <a:pt x="18166" y="87401"/>
                </a:cubicBezTo>
                <a:cubicBezTo>
                  <a:pt x="-11996" y="120738"/>
                  <a:pt x="704" y="179476"/>
                  <a:pt x="18166" y="239801"/>
                </a:cubicBezTo>
                <a:cubicBezTo>
                  <a:pt x="35628" y="300126"/>
                  <a:pt x="94366" y="387439"/>
                  <a:pt x="122941" y="449351"/>
                </a:cubicBezTo>
                <a:cubicBezTo>
                  <a:pt x="151516" y="511263"/>
                  <a:pt x="143578" y="520789"/>
                  <a:pt x="189616" y="611276"/>
                </a:cubicBezTo>
                <a:cubicBezTo>
                  <a:pt x="235654" y="701764"/>
                  <a:pt x="322966" y="904964"/>
                  <a:pt x="399166" y="992276"/>
                </a:cubicBezTo>
                <a:cubicBezTo>
                  <a:pt x="475366" y="1079588"/>
                  <a:pt x="556329" y="1085939"/>
                  <a:pt x="646816" y="1135151"/>
                </a:cubicBezTo>
                <a:cubicBezTo>
                  <a:pt x="737303" y="1184363"/>
                  <a:pt x="838904" y="1273264"/>
                  <a:pt x="942091" y="1287551"/>
                </a:cubicBezTo>
                <a:cubicBezTo>
                  <a:pt x="1045278" y="1301838"/>
                  <a:pt x="1219904" y="1292313"/>
                  <a:pt x="1265941" y="1220876"/>
                </a:cubicBezTo>
                <a:cubicBezTo>
                  <a:pt x="1311978" y="1149439"/>
                  <a:pt x="1254828" y="943063"/>
                  <a:pt x="1218316" y="858926"/>
                </a:cubicBezTo>
                <a:cubicBezTo>
                  <a:pt x="1181804" y="774789"/>
                  <a:pt x="1081791" y="750976"/>
                  <a:pt x="1046866" y="716051"/>
                </a:cubicBezTo>
                <a:cubicBezTo>
                  <a:pt x="1011941" y="681126"/>
                  <a:pt x="986541" y="689063"/>
                  <a:pt x="1008766" y="649376"/>
                </a:cubicBezTo>
                <a:cubicBezTo>
                  <a:pt x="1030991" y="609689"/>
                  <a:pt x="1105604" y="508089"/>
                  <a:pt x="1180216" y="477926"/>
                </a:cubicBezTo>
                <a:cubicBezTo>
                  <a:pt x="1254829" y="447764"/>
                  <a:pt x="1380241" y="495389"/>
                  <a:pt x="1456441" y="468401"/>
                </a:cubicBezTo>
                <a:cubicBezTo>
                  <a:pt x="1532641" y="441414"/>
                  <a:pt x="1624716" y="379501"/>
                  <a:pt x="1637416" y="316001"/>
                </a:cubicBezTo>
                <a:cubicBezTo>
                  <a:pt x="1650116" y="252501"/>
                  <a:pt x="1575503" y="139788"/>
                  <a:pt x="1532641" y="87401"/>
                </a:cubicBezTo>
                <a:cubicBezTo>
                  <a:pt x="1489779" y="35014"/>
                  <a:pt x="1448503" y="6438"/>
                  <a:pt x="1380241" y="1676"/>
                </a:cubicBezTo>
                <a:cubicBezTo>
                  <a:pt x="1311979" y="-3086"/>
                  <a:pt x="1210378" y="-1499"/>
                  <a:pt x="1123066" y="58826"/>
                </a:cubicBezTo>
                <a:cubicBezTo>
                  <a:pt x="1035754" y="119151"/>
                  <a:pt x="923041" y="303301"/>
                  <a:pt x="856366" y="363626"/>
                </a:cubicBezTo>
                <a:cubicBezTo>
                  <a:pt x="789691" y="423951"/>
                  <a:pt x="765878" y="446176"/>
                  <a:pt x="723016" y="420776"/>
                </a:cubicBezTo>
                <a:cubicBezTo>
                  <a:pt x="680154" y="395376"/>
                  <a:pt x="632529" y="268376"/>
                  <a:pt x="599191" y="211226"/>
                </a:cubicBezTo>
                <a:cubicBezTo>
                  <a:pt x="565854" y="154076"/>
                  <a:pt x="554741" y="108038"/>
                  <a:pt x="522991" y="77876"/>
                </a:cubicBezTo>
                <a:cubicBezTo>
                  <a:pt x="491241" y="47714"/>
                  <a:pt x="462666" y="35014"/>
                  <a:pt x="408691" y="30251"/>
                </a:cubicBezTo>
                <a:cubicBezTo>
                  <a:pt x="354716" y="25488"/>
                  <a:pt x="264228" y="30251"/>
                  <a:pt x="199141" y="39776"/>
                </a:cubicBezTo>
                <a:close/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6228184" y="2874132"/>
            <a:ext cx="266429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400" b="1" i="1" dirty="0" smtClean="0">
                <a:solidFill>
                  <a:schemeClr val="accent6">
                    <a:lumMod val="50000"/>
                  </a:schemeClr>
                </a:solidFill>
              </a:rPr>
              <a:t>‘Food Security’ agri-business hub</a:t>
            </a:r>
            <a:endParaRPr lang="en-AU" sz="1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939593" y="3005029"/>
            <a:ext cx="1288591" cy="22993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1"/>
          </p:cNvCxnSpPr>
          <p:nvPr/>
        </p:nvCxnSpPr>
        <p:spPr>
          <a:xfrm flipH="1">
            <a:off x="4664890" y="3028021"/>
            <a:ext cx="1563294" cy="328971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Box 7171"/>
          <p:cNvSpPr txBox="1"/>
          <p:nvPr/>
        </p:nvSpPr>
        <p:spPr>
          <a:xfrm>
            <a:off x="6588224" y="3439294"/>
            <a:ext cx="244827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rgbClr val="7030A0"/>
                </a:solidFill>
              </a:rPr>
              <a:t>Neerabup Industrial zone </a:t>
            </a:r>
            <a:r>
              <a:rPr lang="en-AU" sz="1400" b="1" i="1" dirty="0" smtClean="0">
                <a:solidFill>
                  <a:srgbClr val="7030A0"/>
                </a:solidFill>
              </a:rPr>
              <a:t>– potential ‘new economy  enterprise zone’ </a:t>
            </a:r>
            <a:endParaRPr lang="en-AU" sz="1400" b="1" i="1" dirty="0">
              <a:solidFill>
                <a:srgbClr val="7030A0"/>
              </a:solidFill>
            </a:endParaRPr>
          </a:p>
        </p:txBody>
      </p:sp>
      <p:cxnSp>
        <p:nvCxnSpPr>
          <p:cNvPr id="7174" name="Straight Arrow Connector 7173"/>
          <p:cNvCxnSpPr>
            <a:stCxn id="7172" idx="1"/>
          </p:cNvCxnSpPr>
          <p:nvPr/>
        </p:nvCxnSpPr>
        <p:spPr>
          <a:xfrm flipH="1">
            <a:off x="5148064" y="3808626"/>
            <a:ext cx="1440160" cy="52422"/>
          </a:xfrm>
          <a:prstGeom prst="straightConnector1">
            <a:avLst/>
          </a:prstGeom>
          <a:ln w="190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7175"/>
          <p:cNvSpPr txBox="1"/>
          <p:nvPr/>
        </p:nvSpPr>
        <p:spPr>
          <a:xfrm>
            <a:off x="3747579" y="1618927"/>
            <a:ext cx="1116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rgbClr val="00B050"/>
                </a:solidFill>
              </a:rPr>
              <a:t>Yanchep National Park – Jewel of the north</a:t>
            </a:r>
            <a:endParaRPr lang="en-AU" sz="1200" b="1" dirty="0">
              <a:solidFill>
                <a:srgbClr val="00B050"/>
              </a:solidFill>
            </a:endParaRPr>
          </a:p>
        </p:txBody>
      </p:sp>
      <p:sp>
        <p:nvSpPr>
          <p:cNvPr id="7177" name="TextBox 7176"/>
          <p:cNvSpPr txBox="1"/>
          <p:nvPr/>
        </p:nvSpPr>
        <p:spPr>
          <a:xfrm>
            <a:off x="1691680" y="3139369"/>
            <a:ext cx="165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 smtClean="0">
                <a:solidFill>
                  <a:srgbClr val="00B0F0"/>
                </a:solidFill>
              </a:rPr>
              <a:t>Coastal Living</a:t>
            </a:r>
            <a:endParaRPr lang="en-AU" b="1" i="1" dirty="0">
              <a:solidFill>
                <a:srgbClr val="00B0F0"/>
              </a:solidFill>
            </a:endParaRPr>
          </a:p>
        </p:txBody>
      </p:sp>
      <p:cxnSp>
        <p:nvCxnSpPr>
          <p:cNvPr id="7179" name="Straight Arrow Connector 7178"/>
          <p:cNvCxnSpPr/>
          <p:nvPr/>
        </p:nvCxnSpPr>
        <p:spPr>
          <a:xfrm flipV="1">
            <a:off x="3349292" y="2777320"/>
            <a:ext cx="398287" cy="54671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Straight Arrow Connector 7180"/>
          <p:cNvCxnSpPr>
            <a:stCxn id="7177" idx="3"/>
          </p:cNvCxnSpPr>
          <p:nvPr/>
        </p:nvCxnSpPr>
        <p:spPr>
          <a:xfrm>
            <a:off x="3349292" y="3324035"/>
            <a:ext cx="844413" cy="42177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TextBox 7181"/>
          <p:cNvSpPr txBox="1"/>
          <p:nvPr/>
        </p:nvSpPr>
        <p:spPr>
          <a:xfrm>
            <a:off x="0" y="3511409"/>
            <a:ext cx="375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>
                <a:solidFill>
                  <a:schemeClr val="accent6">
                    <a:lumMod val="75000"/>
                  </a:schemeClr>
                </a:solidFill>
              </a:rPr>
              <a:t>Spearwood Dunes Urban Landscapes</a:t>
            </a:r>
            <a:endParaRPr lang="en-A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83" name="TextBox 7182"/>
          <p:cNvSpPr txBox="1"/>
          <p:nvPr/>
        </p:nvSpPr>
        <p:spPr>
          <a:xfrm>
            <a:off x="6084168" y="1465039"/>
            <a:ext cx="3059832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400" b="1" i="1" dirty="0" smtClean="0">
                <a:solidFill>
                  <a:srgbClr val="FFFF00"/>
                </a:solidFill>
              </a:rPr>
              <a:t>Land bank for strategic regional or state-wide infrastructure </a:t>
            </a:r>
            <a:r>
              <a:rPr lang="en-AU" sz="1400" b="1" i="1" dirty="0" smtClean="0">
                <a:solidFill>
                  <a:srgbClr val="FFFF00"/>
                </a:solidFill>
              </a:rPr>
              <a:t> &amp; facilities</a:t>
            </a:r>
            <a:endParaRPr lang="en-AU" sz="1400" b="1" i="1" dirty="0">
              <a:solidFill>
                <a:srgbClr val="FFFF00"/>
              </a:solidFill>
            </a:endParaRPr>
          </a:p>
        </p:txBody>
      </p:sp>
      <p:cxnSp>
        <p:nvCxnSpPr>
          <p:cNvPr id="7185" name="Straight Arrow Connector 7184"/>
          <p:cNvCxnSpPr/>
          <p:nvPr/>
        </p:nvCxnSpPr>
        <p:spPr>
          <a:xfrm flipH="1" flipV="1">
            <a:off x="4824484" y="1618927"/>
            <a:ext cx="1259684" cy="10772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8" name="Straight Arrow Connector 7187"/>
          <p:cNvCxnSpPr>
            <a:stCxn id="7183" idx="1"/>
          </p:cNvCxnSpPr>
          <p:nvPr/>
        </p:nvCxnSpPr>
        <p:spPr>
          <a:xfrm flipH="1">
            <a:off x="5148064" y="1726649"/>
            <a:ext cx="936104" cy="545956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0" name="Straight Arrow Connector 7189"/>
          <p:cNvCxnSpPr>
            <a:stCxn id="7182" idx="3"/>
          </p:cNvCxnSpPr>
          <p:nvPr/>
        </p:nvCxnSpPr>
        <p:spPr>
          <a:xfrm>
            <a:off x="3753314" y="3696075"/>
            <a:ext cx="552555" cy="16497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2" name="Straight Arrow Connector 7191"/>
          <p:cNvCxnSpPr>
            <a:stCxn id="7182" idx="3"/>
          </p:cNvCxnSpPr>
          <p:nvPr/>
        </p:nvCxnSpPr>
        <p:spPr>
          <a:xfrm flipV="1">
            <a:off x="3753314" y="2701711"/>
            <a:ext cx="98606" cy="99436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5" name="TextBox 7194"/>
          <p:cNvSpPr txBox="1"/>
          <p:nvPr/>
        </p:nvSpPr>
        <p:spPr>
          <a:xfrm>
            <a:off x="-396552" y="4365104"/>
            <a:ext cx="453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i="1" dirty="0" smtClean="0">
                <a:solidFill>
                  <a:srgbClr val="00B050"/>
                </a:solidFill>
              </a:rPr>
              <a:t>Regional park </a:t>
            </a:r>
            <a:r>
              <a:rPr lang="en-AU" b="1" i="1" dirty="0" smtClean="0">
                <a:solidFill>
                  <a:srgbClr val="00B050"/>
                </a:solidFill>
              </a:rPr>
              <a:t>&amp; natural bushland </a:t>
            </a:r>
            <a:r>
              <a:rPr lang="en-AU" b="1" i="1" dirty="0" smtClean="0">
                <a:solidFill>
                  <a:srgbClr val="00B050"/>
                </a:solidFill>
              </a:rPr>
              <a:t>reserve</a:t>
            </a:r>
            <a:endParaRPr lang="en-AU" b="1" i="1" dirty="0">
              <a:solidFill>
                <a:srgbClr val="00B050"/>
              </a:solidFill>
            </a:endParaRPr>
          </a:p>
        </p:txBody>
      </p:sp>
      <p:cxnSp>
        <p:nvCxnSpPr>
          <p:cNvPr id="7197" name="Straight Arrow Connector 7196"/>
          <p:cNvCxnSpPr>
            <a:stCxn id="7195" idx="3"/>
          </p:cNvCxnSpPr>
          <p:nvPr/>
        </p:nvCxnSpPr>
        <p:spPr>
          <a:xfrm flipV="1">
            <a:off x="4139953" y="4503608"/>
            <a:ext cx="938307" cy="46162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0" name="Straight Arrow Connector 7199"/>
          <p:cNvCxnSpPr>
            <a:stCxn id="7195" idx="3"/>
          </p:cNvCxnSpPr>
          <p:nvPr/>
        </p:nvCxnSpPr>
        <p:spPr>
          <a:xfrm flipV="1">
            <a:off x="4139953" y="3439294"/>
            <a:ext cx="360039" cy="111047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0" name="TextBox 7209"/>
          <p:cNvSpPr txBox="1"/>
          <p:nvPr/>
        </p:nvSpPr>
        <p:spPr>
          <a:xfrm>
            <a:off x="6516217" y="4396363"/>
            <a:ext cx="25202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>
                <a:solidFill>
                  <a:srgbClr val="FF0000"/>
                </a:solidFill>
              </a:rPr>
              <a:t>The confluence of two Cities for mutual gain and advantage</a:t>
            </a:r>
            <a:endParaRPr lang="en-AU" sz="1400" b="1" i="1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5446537" y="4642102"/>
            <a:ext cx="1178199" cy="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210" idx="1"/>
          </p:cNvCxnSpPr>
          <p:nvPr/>
        </p:nvCxnSpPr>
        <p:spPr>
          <a:xfrm flipH="1">
            <a:off x="4730801" y="4657973"/>
            <a:ext cx="1785416" cy="20005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5" name="TextBox 7214"/>
          <p:cNvSpPr txBox="1"/>
          <p:nvPr/>
        </p:nvSpPr>
        <p:spPr>
          <a:xfrm>
            <a:off x="6516216" y="5589240"/>
            <a:ext cx="2520280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400" b="1" i="1" dirty="0" smtClean="0">
                <a:solidFill>
                  <a:schemeClr val="bg2">
                    <a:lumMod val="25000"/>
                  </a:schemeClr>
                </a:solidFill>
              </a:rPr>
              <a:t>‘Old Wanneroo’ – revitalised to benefit from ethnicity mix and cultural diversity</a:t>
            </a:r>
          </a:p>
          <a:p>
            <a:r>
              <a:rPr lang="en-AU" sz="1400" b="1" i="1" dirty="0" smtClean="0">
                <a:solidFill>
                  <a:schemeClr val="bg2">
                    <a:lumMod val="25000"/>
                  </a:schemeClr>
                </a:solidFill>
              </a:rPr>
              <a:t>And connect to adjacent communities</a:t>
            </a:r>
            <a:endParaRPr lang="en-AU" sz="14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217" name="Straight Arrow Connector 7216"/>
          <p:cNvCxnSpPr>
            <a:stCxn id="7215" idx="1"/>
          </p:cNvCxnSpPr>
          <p:nvPr/>
        </p:nvCxnSpPr>
        <p:spPr>
          <a:xfrm flipH="1">
            <a:off x="5744294" y="6174016"/>
            <a:ext cx="771922" cy="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8" name="TextBox 7217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Wanneroo City -Transects for Liveability, Sense of Place &amp; Emerging Enterprise Zones</a:t>
            </a:r>
            <a:endParaRPr lang="en-AU" sz="2000" b="1" dirty="0"/>
          </a:p>
        </p:txBody>
      </p:sp>
      <p:sp>
        <p:nvSpPr>
          <p:cNvPr id="7169" name="Freeform 7168"/>
          <p:cNvSpPr/>
          <p:nvPr/>
        </p:nvSpPr>
        <p:spPr>
          <a:xfrm>
            <a:off x="4399492" y="5662319"/>
            <a:ext cx="1191683" cy="654872"/>
          </a:xfrm>
          <a:custGeom>
            <a:avLst/>
            <a:gdLst>
              <a:gd name="connsiteX0" fmla="*/ 1182158 w 1191683"/>
              <a:gd name="connsiteY0" fmla="*/ 300331 h 654872"/>
              <a:gd name="connsiteX1" fmla="*/ 953558 w 1191683"/>
              <a:gd name="connsiteY1" fmla="*/ 300331 h 654872"/>
              <a:gd name="connsiteX2" fmla="*/ 629708 w 1191683"/>
              <a:gd name="connsiteY2" fmla="*/ 166981 h 654872"/>
              <a:gd name="connsiteX3" fmla="*/ 524933 w 1191683"/>
              <a:gd name="connsiteY3" fmla="*/ 14581 h 654872"/>
              <a:gd name="connsiteX4" fmla="*/ 248708 w 1191683"/>
              <a:gd name="connsiteY4" fmla="*/ 5056 h 654872"/>
              <a:gd name="connsiteX5" fmla="*/ 10583 w 1191683"/>
              <a:gd name="connsiteY5" fmla="*/ 5056 h 654872"/>
              <a:gd name="connsiteX6" fmla="*/ 10583 w 1191683"/>
              <a:gd name="connsiteY6" fmla="*/ 5056 h 654872"/>
              <a:gd name="connsiteX7" fmla="*/ 10583 w 1191683"/>
              <a:gd name="connsiteY7" fmla="*/ 471781 h 654872"/>
              <a:gd name="connsiteX8" fmla="*/ 153458 w 1191683"/>
              <a:gd name="connsiteY8" fmla="*/ 614656 h 654872"/>
              <a:gd name="connsiteX9" fmla="*/ 629708 w 1191683"/>
              <a:gd name="connsiteY9" fmla="*/ 624181 h 654872"/>
              <a:gd name="connsiteX10" fmla="*/ 1077383 w 1191683"/>
              <a:gd name="connsiteY10" fmla="*/ 652756 h 654872"/>
              <a:gd name="connsiteX11" fmla="*/ 1191683 w 1191683"/>
              <a:gd name="connsiteY11" fmla="*/ 652756 h 654872"/>
              <a:gd name="connsiteX12" fmla="*/ 1191683 w 1191683"/>
              <a:gd name="connsiteY12" fmla="*/ 652756 h 65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1683" h="654872">
                <a:moveTo>
                  <a:pt x="1182158" y="300331"/>
                </a:moveTo>
                <a:cubicBezTo>
                  <a:pt x="1113895" y="311443"/>
                  <a:pt x="1045633" y="322556"/>
                  <a:pt x="953558" y="300331"/>
                </a:cubicBezTo>
                <a:cubicBezTo>
                  <a:pt x="861483" y="278106"/>
                  <a:pt x="701146" y="214606"/>
                  <a:pt x="629708" y="166981"/>
                </a:cubicBezTo>
                <a:cubicBezTo>
                  <a:pt x="558270" y="119356"/>
                  <a:pt x="588433" y="41568"/>
                  <a:pt x="524933" y="14581"/>
                </a:cubicBezTo>
                <a:cubicBezTo>
                  <a:pt x="461433" y="-12406"/>
                  <a:pt x="334433" y="6643"/>
                  <a:pt x="248708" y="5056"/>
                </a:cubicBezTo>
                <a:cubicBezTo>
                  <a:pt x="162983" y="3468"/>
                  <a:pt x="10583" y="5056"/>
                  <a:pt x="10583" y="5056"/>
                </a:cubicBezTo>
                <a:lnTo>
                  <a:pt x="10583" y="5056"/>
                </a:lnTo>
                <a:cubicBezTo>
                  <a:pt x="10583" y="82843"/>
                  <a:pt x="-13229" y="370181"/>
                  <a:pt x="10583" y="471781"/>
                </a:cubicBezTo>
                <a:cubicBezTo>
                  <a:pt x="34395" y="573381"/>
                  <a:pt x="50271" y="589256"/>
                  <a:pt x="153458" y="614656"/>
                </a:cubicBezTo>
                <a:cubicBezTo>
                  <a:pt x="256645" y="640056"/>
                  <a:pt x="475720" y="617831"/>
                  <a:pt x="629708" y="624181"/>
                </a:cubicBezTo>
                <a:cubicBezTo>
                  <a:pt x="783695" y="630531"/>
                  <a:pt x="983721" y="647994"/>
                  <a:pt x="1077383" y="652756"/>
                </a:cubicBezTo>
                <a:cubicBezTo>
                  <a:pt x="1171045" y="657518"/>
                  <a:pt x="1191683" y="652756"/>
                  <a:pt x="1191683" y="652756"/>
                </a:cubicBezTo>
                <a:lnTo>
                  <a:pt x="1191683" y="652756"/>
                </a:ln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0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7172" grpId="0" animBg="1"/>
      <p:bldP spid="7177" grpId="0"/>
      <p:bldP spid="7182" grpId="0"/>
      <p:bldP spid="7183" grpId="0" animBg="1"/>
      <p:bldP spid="7195" grpId="0"/>
      <p:bldP spid="7210" grpId="0" animBg="1"/>
      <p:bldP spid="72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4824958" cy="687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4077072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cs typeface="Arial" panose="020B0604020202020204" pitchFamily="34" charset="0"/>
              </a:rPr>
              <a:t>Retain (status quo)</a:t>
            </a:r>
            <a:endParaRPr lang="en-AU" sz="12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4376137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Protect, Conserve</a:t>
            </a:r>
            <a:endParaRPr lang="en-AU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472514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Refurbish, Modify</a:t>
            </a:r>
            <a:endParaRPr lang="en-AU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02420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Enhance, Revitalise</a:t>
            </a:r>
            <a:endParaRPr lang="en-AU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51720" y="538424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Replace, Remove</a:t>
            </a:r>
            <a:endParaRPr lang="en-A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5650215"/>
            <a:ext cx="1980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/>
              <a:t>Transform, Redevelop</a:t>
            </a:r>
            <a:endParaRPr lang="en-A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116632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Opportunities for Retaining or Developing ‘Sense of Place’ </a:t>
            </a:r>
            <a:r>
              <a:rPr lang="en-AU" sz="2000" dirty="0" smtClean="0"/>
              <a:t>(by major precinct)</a:t>
            </a:r>
            <a:endParaRPr lang="en-A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6433591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/>
              <a:t>NOTE: Assumes existing land use/development allows flexibility to change  </a:t>
            </a:r>
            <a:endParaRPr lang="en-AU" i="1" dirty="0"/>
          </a:p>
        </p:txBody>
      </p:sp>
      <p:sp>
        <p:nvSpPr>
          <p:cNvPr id="12" name="Rounded Rectangle 11"/>
          <p:cNvSpPr/>
          <p:nvPr/>
        </p:nvSpPr>
        <p:spPr>
          <a:xfrm>
            <a:off x="1619250" y="4005064"/>
            <a:ext cx="1944638" cy="648072"/>
          </a:xfrm>
          <a:prstGeom prst="round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ounded Rectangle 13"/>
          <p:cNvSpPr/>
          <p:nvPr/>
        </p:nvSpPr>
        <p:spPr>
          <a:xfrm>
            <a:off x="1619250" y="4725144"/>
            <a:ext cx="1944638" cy="576064"/>
          </a:xfrm>
          <a:prstGeom prst="round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ounded Rectangle 14"/>
          <p:cNvSpPr/>
          <p:nvPr/>
        </p:nvSpPr>
        <p:spPr>
          <a:xfrm>
            <a:off x="1619250" y="5337212"/>
            <a:ext cx="1944638" cy="648072"/>
          </a:xfrm>
          <a:prstGeom prst="roundRect">
            <a:avLst/>
          </a:prstGeom>
          <a:noFill/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107504" y="343972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Legend: The Three ‘R’s…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421557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1. Retain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4863643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2. Refurbish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5522748"/>
            <a:ext cx="129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3. Replace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351862" y="5057030"/>
            <a:ext cx="121719" cy="431444"/>
          </a:xfrm>
          <a:custGeom>
            <a:avLst/>
            <a:gdLst>
              <a:gd name="connsiteX0" fmla="*/ 33035 w 121719"/>
              <a:gd name="connsiteY0" fmla="*/ 0 h 431444"/>
              <a:gd name="connsiteX1" fmla="*/ 64841 w 121719"/>
              <a:gd name="connsiteY1" fmla="*/ 95415 h 431444"/>
              <a:gd name="connsiteX2" fmla="*/ 120500 w 121719"/>
              <a:gd name="connsiteY2" fmla="*/ 198782 h 431444"/>
              <a:gd name="connsiteX3" fmla="*/ 104597 w 121719"/>
              <a:gd name="connsiteY3" fmla="*/ 246490 h 431444"/>
              <a:gd name="connsiteX4" fmla="*/ 104597 w 121719"/>
              <a:gd name="connsiteY4" fmla="*/ 246490 h 431444"/>
              <a:gd name="connsiteX5" fmla="*/ 9181 w 121719"/>
              <a:gd name="connsiteY5" fmla="*/ 405516 h 431444"/>
              <a:gd name="connsiteX6" fmla="*/ 9181 w 121719"/>
              <a:gd name="connsiteY6" fmla="*/ 429370 h 4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19" h="431444">
                <a:moveTo>
                  <a:pt x="33035" y="0"/>
                </a:moveTo>
                <a:cubicBezTo>
                  <a:pt x="41649" y="31142"/>
                  <a:pt x="50264" y="62285"/>
                  <a:pt x="64841" y="95415"/>
                </a:cubicBezTo>
                <a:cubicBezTo>
                  <a:pt x="79419" y="128545"/>
                  <a:pt x="113874" y="173603"/>
                  <a:pt x="120500" y="198782"/>
                </a:cubicBezTo>
                <a:cubicBezTo>
                  <a:pt x="127126" y="223961"/>
                  <a:pt x="104597" y="246490"/>
                  <a:pt x="104597" y="246490"/>
                </a:cubicBezTo>
                <a:lnTo>
                  <a:pt x="104597" y="246490"/>
                </a:lnTo>
                <a:cubicBezTo>
                  <a:pt x="88694" y="272994"/>
                  <a:pt x="25084" y="375036"/>
                  <a:pt x="9181" y="405516"/>
                </a:cubicBezTo>
                <a:cubicBezTo>
                  <a:pt x="-6722" y="435996"/>
                  <a:pt x="1229" y="432683"/>
                  <a:pt x="9181" y="429370"/>
                </a:cubicBez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156176" y="2708920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/>
              <a:t>Plenty of scope for making changes and developing distinctive ‘place’</a:t>
            </a:r>
            <a:endParaRPr lang="en-AU" sz="2400" b="1" i="1" dirty="0"/>
          </a:p>
        </p:txBody>
      </p:sp>
    </p:spTree>
    <p:extLst>
      <p:ext uri="{BB962C8B-B14F-4D97-AF65-F5344CB8AC3E}">
        <p14:creationId xmlns:p14="http://schemas.microsoft.com/office/powerpoint/2010/main" val="75706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106" y="0"/>
            <a:ext cx="4813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oon 3"/>
          <p:cNvSpPr/>
          <p:nvPr/>
        </p:nvSpPr>
        <p:spPr>
          <a:xfrm rot="9632942">
            <a:off x="4898214" y="4689231"/>
            <a:ext cx="430583" cy="910098"/>
          </a:xfrm>
          <a:prstGeom prst="moon">
            <a:avLst/>
          </a:prstGeom>
          <a:solidFill>
            <a:srgbClr val="1557DB"/>
          </a:solidFill>
          <a:ln>
            <a:solidFill>
              <a:srgbClr val="1557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Moon 6"/>
          <p:cNvSpPr/>
          <p:nvPr/>
        </p:nvSpPr>
        <p:spPr>
          <a:xfrm rot="10015430">
            <a:off x="5583444" y="4739070"/>
            <a:ext cx="365514" cy="600584"/>
          </a:xfrm>
          <a:prstGeom prst="moon">
            <a:avLst/>
          </a:prstGeom>
          <a:solidFill>
            <a:srgbClr val="1557DB"/>
          </a:solidFill>
          <a:ln>
            <a:solidFill>
              <a:srgbClr val="1557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Donut 4"/>
          <p:cNvSpPr/>
          <p:nvPr/>
        </p:nvSpPr>
        <p:spPr>
          <a:xfrm>
            <a:off x="4499992" y="4869160"/>
            <a:ext cx="613513" cy="648072"/>
          </a:xfrm>
          <a:prstGeom prst="donu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5364088" y="4869160"/>
            <a:ext cx="360040" cy="432048"/>
          </a:xfrm>
          <a:prstGeom prst="donu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1035030">
            <a:off x="4429376" y="4631786"/>
            <a:ext cx="1584176" cy="102774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Donut 10"/>
          <p:cNvSpPr/>
          <p:nvPr/>
        </p:nvSpPr>
        <p:spPr>
          <a:xfrm>
            <a:off x="3131840" y="1844824"/>
            <a:ext cx="613513" cy="648072"/>
          </a:xfrm>
          <a:prstGeom prst="donu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3745353" y="1628800"/>
            <a:ext cx="936104" cy="1080120"/>
          </a:xfrm>
          <a:prstGeom prst="star7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7-Point Star 13"/>
          <p:cNvSpPr/>
          <p:nvPr/>
        </p:nvSpPr>
        <p:spPr>
          <a:xfrm>
            <a:off x="5236050" y="1276539"/>
            <a:ext cx="1552220" cy="2864761"/>
          </a:xfrm>
          <a:prstGeom prst="star7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1187624" y="10219"/>
            <a:ext cx="239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/>
              <a:t>Road and rail connect to the north</a:t>
            </a:r>
            <a:endParaRPr lang="en-AU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44309" y="105447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/>
              <a:t>Rail to the Western </a:t>
            </a:r>
            <a:r>
              <a:rPr lang="en-AU" i="1" dirty="0" err="1" smtClean="0"/>
              <a:t>Wheatbelt</a:t>
            </a:r>
            <a:endParaRPr lang="en-AU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36250" y="240606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/>
              <a:t>Road freight routes to the ‘interior’</a:t>
            </a:r>
            <a:endParaRPr lang="en-AU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32240" y="5373216"/>
            <a:ext cx="191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/>
              <a:t>Whiteman to Yanchep Highway</a:t>
            </a:r>
            <a:endParaRPr lang="en-AU" i="1" dirty="0"/>
          </a:p>
        </p:txBody>
      </p:sp>
      <p:sp>
        <p:nvSpPr>
          <p:cNvPr id="20" name="Oval 19"/>
          <p:cNvSpPr/>
          <p:nvPr/>
        </p:nvSpPr>
        <p:spPr>
          <a:xfrm>
            <a:off x="6588224" y="2204864"/>
            <a:ext cx="448026" cy="422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364088" y="2416216"/>
            <a:ext cx="1672162" cy="4367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44208" y="6237312"/>
            <a:ext cx="152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Proposed Rail</a:t>
            </a:r>
            <a:endParaRPr lang="en-AU" i="1" dirty="0"/>
          </a:p>
        </p:txBody>
      </p:sp>
      <p:sp>
        <p:nvSpPr>
          <p:cNvPr id="23" name="Parallelogram 22"/>
          <p:cNvSpPr/>
          <p:nvPr/>
        </p:nvSpPr>
        <p:spPr>
          <a:xfrm rot="10800000" flipH="1">
            <a:off x="4873553" y="4033288"/>
            <a:ext cx="504056" cy="216024"/>
          </a:xfrm>
          <a:prstGeom prst="parallelogram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1187624" y="5301208"/>
            <a:ext cx="2809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i="1" dirty="0" smtClean="0">
                <a:solidFill>
                  <a:srgbClr val="FF0000"/>
                </a:solidFill>
              </a:rPr>
              <a:t>Joondalup City overlooking Lake Joondalup</a:t>
            </a:r>
            <a:endParaRPr lang="en-AU" sz="1600" b="1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8224" y="424931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i="1" dirty="0" smtClean="0">
                <a:solidFill>
                  <a:srgbClr val="FF0000"/>
                </a:solidFill>
              </a:rPr>
              <a:t>Wanneroo City overlooking Lake Jandabup</a:t>
            </a:r>
            <a:endParaRPr lang="en-AU" sz="1600" b="1" i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940152" y="4509120"/>
            <a:ext cx="720080" cy="324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732441" y="5390137"/>
            <a:ext cx="684798" cy="2748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78756" y="2062589"/>
            <a:ext cx="485332" cy="3231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932040" y="1988840"/>
            <a:ext cx="117375" cy="4273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878756" y="2062590"/>
            <a:ext cx="485332" cy="53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/>
          <p:cNvSpPr/>
          <p:nvPr/>
        </p:nvSpPr>
        <p:spPr>
          <a:xfrm>
            <a:off x="1517890" y="219901"/>
            <a:ext cx="3080514" cy="6631275"/>
          </a:xfrm>
          <a:custGeom>
            <a:avLst/>
            <a:gdLst>
              <a:gd name="connsiteX0" fmla="*/ 2876689 w 3080514"/>
              <a:gd name="connsiteY0" fmla="*/ 6631275 h 6631275"/>
              <a:gd name="connsiteX1" fmla="*/ 2753859 w 3080514"/>
              <a:gd name="connsiteY1" fmla="*/ 6262786 h 6631275"/>
              <a:gd name="connsiteX2" fmla="*/ 3013167 w 3080514"/>
              <a:gd name="connsiteY2" fmla="*/ 5935239 h 6631275"/>
              <a:gd name="connsiteX3" fmla="*/ 3040462 w 3080514"/>
              <a:gd name="connsiteY3" fmla="*/ 5907944 h 6631275"/>
              <a:gd name="connsiteX4" fmla="*/ 2521847 w 3080514"/>
              <a:gd name="connsiteY4" fmla="*/ 5225556 h 6631275"/>
              <a:gd name="connsiteX5" fmla="*/ 2590086 w 3080514"/>
              <a:gd name="connsiteY5" fmla="*/ 4215621 h 6631275"/>
              <a:gd name="connsiteX6" fmla="*/ 1853107 w 3080514"/>
              <a:gd name="connsiteY6" fmla="*/ 3546881 h 6631275"/>
              <a:gd name="connsiteX7" fmla="*/ 1894050 w 3080514"/>
              <a:gd name="connsiteY7" fmla="*/ 2714368 h 6631275"/>
              <a:gd name="connsiteX8" fmla="*/ 1443674 w 3080514"/>
              <a:gd name="connsiteY8" fmla="*/ 2359526 h 6631275"/>
              <a:gd name="connsiteX9" fmla="*/ 1184367 w 3080514"/>
              <a:gd name="connsiteY9" fmla="*/ 1977389 h 6631275"/>
              <a:gd name="connsiteX10" fmla="*/ 1170719 w 3080514"/>
              <a:gd name="connsiteY10" fmla="*/ 1527012 h 6631275"/>
              <a:gd name="connsiteX11" fmla="*/ 966003 w 3080514"/>
              <a:gd name="connsiteY11" fmla="*/ 1376887 h 6631275"/>
              <a:gd name="connsiteX12" fmla="*/ 1061537 w 3080514"/>
              <a:gd name="connsiteY12" fmla="*/ 1090284 h 6631275"/>
              <a:gd name="connsiteX13" fmla="*/ 542922 w 3080514"/>
              <a:gd name="connsiteY13" fmla="*/ 981102 h 6631275"/>
              <a:gd name="connsiteX14" fmla="*/ 24307 w 3080514"/>
              <a:gd name="connsiteY14" fmla="*/ 53054 h 6631275"/>
              <a:gd name="connsiteX15" fmla="*/ 78898 w 3080514"/>
              <a:gd name="connsiteY15" fmla="*/ 107645 h 6631275"/>
              <a:gd name="connsiteX16" fmla="*/ 10659 w 3080514"/>
              <a:gd name="connsiteY16" fmla="*/ 39406 h 663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80514" h="6631275">
                <a:moveTo>
                  <a:pt x="2876689" y="6631275"/>
                </a:moveTo>
                <a:cubicBezTo>
                  <a:pt x="2803901" y="6505033"/>
                  <a:pt x="2731113" y="6378792"/>
                  <a:pt x="2753859" y="6262786"/>
                </a:cubicBezTo>
                <a:cubicBezTo>
                  <a:pt x="2776605" y="6146780"/>
                  <a:pt x="2965400" y="5994379"/>
                  <a:pt x="3013167" y="5935239"/>
                </a:cubicBezTo>
                <a:cubicBezTo>
                  <a:pt x="3060934" y="5876099"/>
                  <a:pt x="3122349" y="6026225"/>
                  <a:pt x="3040462" y="5907944"/>
                </a:cubicBezTo>
                <a:cubicBezTo>
                  <a:pt x="2958575" y="5789663"/>
                  <a:pt x="2596910" y="5507610"/>
                  <a:pt x="2521847" y="5225556"/>
                </a:cubicBezTo>
                <a:cubicBezTo>
                  <a:pt x="2446784" y="4943502"/>
                  <a:pt x="2701543" y="4495400"/>
                  <a:pt x="2590086" y="4215621"/>
                </a:cubicBezTo>
                <a:cubicBezTo>
                  <a:pt x="2478629" y="3935842"/>
                  <a:pt x="1969113" y="3797090"/>
                  <a:pt x="1853107" y="3546881"/>
                </a:cubicBezTo>
                <a:cubicBezTo>
                  <a:pt x="1737101" y="3296672"/>
                  <a:pt x="1962289" y="2912260"/>
                  <a:pt x="1894050" y="2714368"/>
                </a:cubicBezTo>
                <a:cubicBezTo>
                  <a:pt x="1825811" y="2516476"/>
                  <a:pt x="1561954" y="2482356"/>
                  <a:pt x="1443674" y="2359526"/>
                </a:cubicBezTo>
                <a:cubicBezTo>
                  <a:pt x="1325394" y="2236696"/>
                  <a:pt x="1229859" y="2116141"/>
                  <a:pt x="1184367" y="1977389"/>
                </a:cubicBezTo>
                <a:cubicBezTo>
                  <a:pt x="1138874" y="1838637"/>
                  <a:pt x="1207113" y="1627096"/>
                  <a:pt x="1170719" y="1527012"/>
                </a:cubicBezTo>
                <a:cubicBezTo>
                  <a:pt x="1134325" y="1426928"/>
                  <a:pt x="984200" y="1449675"/>
                  <a:pt x="966003" y="1376887"/>
                </a:cubicBezTo>
                <a:cubicBezTo>
                  <a:pt x="947806" y="1304099"/>
                  <a:pt x="1132050" y="1156248"/>
                  <a:pt x="1061537" y="1090284"/>
                </a:cubicBezTo>
                <a:cubicBezTo>
                  <a:pt x="991024" y="1024320"/>
                  <a:pt x="715794" y="1153974"/>
                  <a:pt x="542922" y="981102"/>
                </a:cubicBezTo>
                <a:cubicBezTo>
                  <a:pt x="370050" y="808230"/>
                  <a:pt x="101644" y="198630"/>
                  <a:pt x="24307" y="53054"/>
                </a:cubicBezTo>
                <a:cubicBezTo>
                  <a:pt x="-53030" y="-92522"/>
                  <a:pt x="78898" y="107645"/>
                  <a:pt x="78898" y="107645"/>
                </a:cubicBezTo>
                <a:lnTo>
                  <a:pt x="10659" y="39406"/>
                </a:ln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TextBox 48"/>
          <p:cNvSpPr txBox="1"/>
          <p:nvPr/>
        </p:nvSpPr>
        <p:spPr>
          <a:xfrm>
            <a:off x="395536" y="2385754"/>
            <a:ext cx="2196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i="1" dirty="0" smtClean="0">
                <a:solidFill>
                  <a:srgbClr val="0070C0"/>
                </a:solidFill>
              </a:rPr>
              <a:t>Very-fast Ferry transport connections </a:t>
            </a:r>
          </a:p>
          <a:p>
            <a:pPr algn="ctr"/>
            <a:r>
              <a:rPr lang="en-AU" sz="1600" b="1" i="1" dirty="0">
                <a:solidFill>
                  <a:srgbClr val="0070C0"/>
                </a:solidFill>
              </a:rPr>
              <a:t>v</a:t>
            </a:r>
            <a:r>
              <a:rPr lang="en-AU" sz="1600" b="1" i="1" dirty="0" smtClean="0">
                <a:solidFill>
                  <a:srgbClr val="0070C0"/>
                </a:solidFill>
              </a:rPr>
              <a:t>ia expanded coastal hubs</a:t>
            </a:r>
            <a:endParaRPr lang="en-AU" sz="1600" b="1" i="1" dirty="0">
              <a:solidFill>
                <a:srgbClr val="0070C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2483768" y="2492896"/>
            <a:ext cx="360040" cy="21602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79842" y="44964"/>
            <a:ext cx="4165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Infrastructure Opportunities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00169" y="1859678"/>
            <a:ext cx="296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Future International Airport</a:t>
            </a:r>
            <a:endParaRPr lang="en-AU" b="1" i="1" dirty="0"/>
          </a:p>
        </p:txBody>
      </p:sp>
      <p:cxnSp>
        <p:nvCxnSpPr>
          <p:cNvPr id="55" name="Straight Arrow Connector 54"/>
          <p:cNvCxnSpPr>
            <a:stCxn id="53" idx="1"/>
          </p:cNvCxnSpPr>
          <p:nvPr/>
        </p:nvCxnSpPr>
        <p:spPr>
          <a:xfrm flipH="1">
            <a:off x="5236050" y="2044344"/>
            <a:ext cx="964119" cy="1798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ket 59"/>
          <p:cNvSpPr/>
          <p:nvPr/>
        </p:nvSpPr>
        <p:spPr>
          <a:xfrm>
            <a:off x="3131840" y="3670068"/>
            <a:ext cx="144016" cy="334996"/>
          </a:xfrm>
          <a:prstGeom prst="leftBracke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Left Bracket 62"/>
          <p:cNvSpPr/>
          <p:nvPr/>
        </p:nvSpPr>
        <p:spPr>
          <a:xfrm flipV="1">
            <a:off x="2195736" y="1464687"/>
            <a:ext cx="152399" cy="394990"/>
          </a:xfrm>
          <a:prstGeom prst="leftBracke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4" name="Oval 1023"/>
          <p:cNvSpPr/>
          <p:nvPr/>
        </p:nvSpPr>
        <p:spPr>
          <a:xfrm>
            <a:off x="3185124" y="3717032"/>
            <a:ext cx="234748" cy="20937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Oval 66"/>
          <p:cNvSpPr/>
          <p:nvPr/>
        </p:nvSpPr>
        <p:spPr>
          <a:xfrm>
            <a:off x="2267744" y="1557495"/>
            <a:ext cx="234748" cy="20937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25" name="TextBox 1024"/>
          <p:cNvSpPr txBox="1"/>
          <p:nvPr/>
        </p:nvSpPr>
        <p:spPr>
          <a:xfrm>
            <a:off x="197875" y="358994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tx2">
                    <a:lumMod val="75000"/>
                  </a:schemeClr>
                </a:solidFill>
              </a:rPr>
              <a:t>Offshore ‘</a:t>
            </a:r>
            <a:r>
              <a:rPr lang="en-AU" sz="1400" b="1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AU" sz="1400" b="1" dirty="0" smtClean="0">
                <a:solidFill>
                  <a:schemeClr val="tx2">
                    <a:lumMod val="75000"/>
                  </a:schemeClr>
                </a:solidFill>
              </a:rPr>
              <a:t>ceania’ resort, commercial, residential hub</a:t>
            </a:r>
            <a:endParaRPr lang="en-A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8" name="TextBox 1027"/>
          <p:cNvSpPr txBox="1"/>
          <p:nvPr/>
        </p:nvSpPr>
        <p:spPr>
          <a:xfrm>
            <a:off x="0" y="1178168"/>
            <a:ext cx="2165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tx2">
                    <a:lumMod val="75000"/>
                  </a:schemeClr>
                </a:solidFill>
              </a:rPr>
              <a:t>Offshore commercial aquaculture and research hub</a:t>
            </a:r>
            <a:endParaRPr lang="en-A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9" name="Curved Up Arrow 1028"/>
          <p:cNvSpPr/>
          <p:nvPr/>
        </p:nvSpPr>
        <p:spPr>
          <a:xfrm rot="468079">
            <a:off x="1193260" y="1883232"/>
            <a:ext cx="956793" cy="330231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1" name="Curved Up Arrow 70"/>
          <p:cNvSpPr/>
          <p:nvPr/>
        </p:nvSpPr>
        <p:spPr>
          <a:xfrm>
            <a:off x="2185391" y="4129302"/>
            <a:ext cx="956793" cy="330231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30" name="TextBox 1029"/>
          <p:cNvSpPr txBox="1"/>
          <p:nvPr/>
        </p:nvSpPr>
        <p:spPr>
          <a:xfrm>
            <a:off x="1909389" y="2044344"/>
            <a:ext cx="1294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Yanchep City</a:t>
            </a:r>
            <a:endParaRPr lang="en-AU" sz="1600" dirty="0"/>
          </a:p>
        </p:txBody>
      </p:sp>
      <p:sp>
        <p:nvSpPr>
          <p:cNvPr id="1031" name="TextBox 1030"/>
          <p:cNvSpPr txBox="1"/>
          <p:nvPr/>
        </p:nvSpPr>
        <p:spPr>
          <a:xfrm>
            <a:off x="3774407" y="1844824"/>
            <a:ext cx="1013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Yanchep National Park</a:t>
            </a:r>
            <a:endParaRPr lang="en-AU" sz="1400" dirty="0"/>
          </a:p>
        </p:txBody>
      </p:sp>
      <p:sp>
        <p:nvSpPr>
          <p:cNvPr id="1032" name="TextBox 1031"/>
          <p:cNvSpPr txBox="1"/>
          <p:nvPr/>
        </p:nvSpPr>
        <p:spPr>
          <a:xfrm>
            <a:off x="5292080" y="2852936"/>
            <a:ext cx="156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Conservation estate</a:t>
            </a:r>
            <a:endParaRPr lang="en-AU" sz="1600" dirty="0"/>
          </a:p>
        </p:txBody>
      </p:sp>
      <p:sp>
        <p:nvSpPr>
          <p:cNvPr id="1033" name="TextBox 1032"/>
          <p:cNvSpPr txBox="1"/>
          <p:nvPr/>
        </p:nvSpPr>
        <p:spPr>
          <a:xfrm>
            <a:off x="4281215" y="5589240"/>
            <a:ext cx="109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/>
              <a:t>Joondalup City</a:t>
            </a:r>
          </a:p>
        </p:txBody>
      </p:sp>
      <p:sp>
        <p:nvSpPr>
          <p:cNvPr id="1034" name="TextBox 1033"/>
          <p:cNvSpPr txBox="1"/>
          <p:nvPr/>
        </p:nvSpPr>
        <p:spPr>
          <a:xfrm>
            <a:off x="5468041" y="5390137"/>
            <a:ext cx="126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/>
              <a:t>Wanneroo City</a:t>
            </a:r>
            <a:endParaRPr lang="en-AU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8274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Possible future port</a:t>
            </a:r>
            <a:endParaRPr lang="en-AU" b="1" i="1" dirty="0"/>
          </a:p>
        </p:txBody>
      </p:sp>
    </p:spTree>
    <p:extLst>
      <p:ext uri="{BB962C8B-B14F-4D97-AF65-F5344CB8AC3E}">
        <p14:creationId xmlns:p14="http://schemas.microsoft.com/office/powerpoint/2010/main" val="40033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9" grpId="0" animBg="1"/>
      <p:bldP spid="6" grpId="0" animBg="1"/>
      <p:bldP spid="12" grpId="0"/>
      <p:bldP spid="13" grpId="0"/>
      <p:bldP spid="15" grpId="0"/>
      <p:bldP spid="16" grpId="0"/>
      <p:bldP spid="22" grpId="0"/>
      <p:bldP spid="24" grpId="0"/>
      <p:bldP spid="25" grpId="0"/>
      <p:bldP spid="48" grpId="0" animBg="1"/>
      <p:bldP spid="49" grpId="0"/>
      <p:bldP spid="53" grpId="0"/>
      <p:bldP spid="60" grpId="0" animBg="1"/>
      <p:bldP spid="63" grpId="0" animBg="1"/>
      <p:bldP spid="1024" grpId="0" animBg="1"/>
      <p:bldP spid="67" grpId="0" animBg="1"/>
      <p:bldP spid="1025" grpId="0"/>
      <p:bldP spid="1028" grpId="0"/>
      <p:bldP spid="1029" grpId="0" animBg="1"/>
      <p:bldP spid="71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" y="1025731"/>
            <a:ext cx="8864840" cy="499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3854" y="68521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 smtClean="0"/>
              <a:t>The SEASTEADING INSTITUTE</a:t>
            </a:r>
          </a:p>
          <a:p>
            <a:pPr algn="ctr"/>
            <a:r>
              <a:rPr lang="en-AU" sz="2000" b="1" dirty="0" err="1" smtClean="0"/>
              <a:t>Artisanopolis</a:t>
            </a:r>
            <a:r>
              <a:rPr lang="en-AU" dirty="0" smtClean="0"/>
              <a:t> – 1</a:t>
            </a:r>
            <a:r>
              <a:rPr lang="en-AU" baseline="30000" dirty="0" smtClean="0"/>
              <a:t>st</a:t>
            </a:r>
            <a:r>
              <a:rPr lang="en-AU" dirty="0" smtClean="0"/>
              <a:t> Place Entry Architectural Design Contest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 smtClean="0">
                <a:solidFill>
                  <a:srgbClr val="FF0000"/>
                </a:solidFill>
              </a:rPr>
              <a:t>Offshore floating </a:t>
            </a:r>
            <a:r>
              <a:rPr lang="en-AU" b="1" i="1" dirty="0">
                <a:solidFill>
                  <a:srgbClr val="FF0000"/>
                </a:solidFill>
              </a:rPr>
              <a:t>s</a:t>
            </a:r>
            <a:r>
              <a:rPr lang="en-AU" b="1" i="1" dirty="0" smtClean="0">
                <a:solidFill>
                  <a:srgbClr val="FF0000"/>
                </a:solidFill>
              </a:rPr>
              <a:t>ettlements, facilities and infrastructure are being designed &amp; constructed....particularly in response to sea level rise risks for ocean island nations</a:t>
            </a:r>
            <a:endParaRPr lang="en-A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mg-723143105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2" y="0"/>
            <a:ext cx="4848225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17410" name="Line 3"/>
          <p:cNvSpPr>
            <a:spLocks noChangeShapeType="1"/>
          </p:cNvSpPr>
          <p:nvPr/>
        </p:nvSpPr>
        <p:spPr bwMode="auto">
          <a:xfrm>
            <a:off x="3581400" y="1524000"/>
            <a:ext cx="0" cy="33528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 flipH="1">
            <a:off x="2209800" y="4876800"/>
            <a:ext cx="1371600" cy="14478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 flipV="1">
            <a:off x="2209800" y="6324600"/>
            <a:ext cx="1219200" cy="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3429000" y="6324600"/>
            <a:ext cx="0" cy="5334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4572000" y="1447800"/>
            <a:ext cx="0" cy="15240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4572000" y="2971800"/>
            <a:ext cx="609600" cy="3048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5181600" y="3276600"/>
            <a:ext cx="0" cy="9144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 flipH="1">
            <a:off x="4800600" y="4267200"/>
            <a:ext cx="381000" cy="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4800600" y="4191000"/>
            <a:ext cx="0" cy="10668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>
            <a:off x="4800600" y="5257800"/>
            <a:ext cx="1295400" cy="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0" name="Line 13"/>
          <p:cNvSpPr>
            <a:spLocks noChangeShapeType="1"/>
          </p:cNvSpPr>
          <p:nvPr/>
        </p:nvSpPr>
        <p:spPr bwMode="auto">
          <a:xfrm>
            <a:off x="6096000" y="5257800"/>
            <a:ext cx="0" cy="9906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AutoShape 14"/>
          <p:cNvSpPr>
            <a:spLocks noChangeArrowheads="1"/>
          </p:cNvSpPr>
          <p:nvPr/>
        </p:nvSpPr>
        <p:spPr bwMode="auto">
          <a:xfrm>
            <a:off x="3962400" y="52578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15"/>
          <p:cNvSpPr>
            <a:spLocks noChangeArrowheads="1"/>
          </p:cNvSpPr>
          <p:nvPr/>
        </p:nvSpPr>
        <p:spPr bwMode="auto">
          <a:xfrm>
            <a:off x="2971800" y="55626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16"/>
          <p:cNvSpPr>
            <a:spLocks noChangeArrowheads="1"/>
          </p:cNvSpPr>
          <p:nvPr/>
        </p:nvSpPr>
        <p:spPr bwMode="auto">
          <a:xfrm>
            <a:off x="4800600" y="36576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17"/>
          <p:cNvSpPr>
            <a:spLocks noChangeArrowheads="1"/>
          </p:cNvSpPr>
          <p:nvPr/>
        </p:nvSpPr>
        <p:spPr bwMode="auto">
          <a:xfrm>
            <a:off x="4114800" y="57912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18"/>
          <p:cNvSpPr>
            <a:spLocks noChangeArrowheads="1"/>
          </p:cNvSpPr>
          <p:nvPr/>
        </p:nvSpPr>
        <p:spPr bwMode="auto">
          <a:xfrm>
            <a:off x="3886200" y="48768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4648200" y="32004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>
            <a:off x="3962400" y="4267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>
            <a:off x="4953000" y="38100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0438" name="AutoShape 22"/>
          <p:cNvSpPr>
            <a:spLocks noChangeArrowheads="1"/>
          </p:cNvSpPr>
          <p:nvPr/>
        </p:nvSpPr>
        <p:spPr bwMode="auto">
          <a:xfrm>
            <a:off x="5029200" y="4267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430" name="AutoShape 23"/>
          <p:cNvSpPr>
            <a:spLocks noChangeArrowheads="1"/>
          </p:cNvSpPr>
          <p:nvPr/>
        </p:nvSpPr>
        <p:spPr bwMode="auto">
          <a:xfrm>
            <a:off x="6400800" y="46482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31" name="AutoShape 24"/>
          <p:cNvSpPr>
            <a:spLocks noChangeArrowheads="1"/>
          </p:cNvSpPr>
          <p:nvPr/>
        </p:nvSpPr>
        <p:spPr bwMode="auto">
          <a:xfrm>
            <a:off x="3581400" y="56388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1" name="AutoShape 25"/>
          <p:cNvSpPr>
            <a:spLocks noChangeArrowheads="1"/>
          </p:cNvSpPr>
          <p:nvPr/>
        </p:nvSpPr>
        <p:spPr bwMode="auto">
          <a:xfrm>
            <a:off x="4648200" y="40386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433" name="AutoShape 26"/>
          <p:cNvSpPr>
            <a:spLocks noChangeArrowheads="1"/>
          </p:cNvSpPr>
          <p:nvPr/>
        </p:nvSpPr>
        <p:spPr bwMode="auto">
          <a:xfrm>
            <a:off x="6935788" y="7620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0443" name="AutoShape 27"/>
          <p:cNvSpPr>
            <a:spLocks noChangeArrowheads="1"/>
          </p:cNvSpPr>
          <p:nvPr/>
        </p:nvSpPr>
        <p:spPr bwMode="auto">
          <a:xfrm>
            <a:off x="6935788" y="10668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435" name="Line 28"/>
          <p:cNvSpPr>
            <a:spLocks noChangeShapeType="1"/>
          </p:cNvSpPr>
          <p:nvPr/>
        </p:nvSpPr>
        <p:spPr bwMode="auto">
          <a:xfrm>
            <a:off x="7019925" y="1524000"/>
            <a:ext cx="0" cy="419100"/>
          </a:xfrm>
          <a:prstGeom prst="line">
            <a:avLst/>
          </a:prstGeom>
          <a:noFill/>
          <a:ln w="57150">
            <a:solidFill>
              <a:srgbClr val="3366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6" name="AutoShape 29"/>
          <p:cNvSpPr>
            <a:spLocks noChangeArrowheads="1"/>
          </p:cNvSpPr>
          <p:nvPr/>
        </p:nvSpPr>
        <p:spPr bwMode="auto">
          <a:xfrm>
            <a:off x="4191000" y="1894046"/>
            <a:ext cx="304800" cy="3048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38" name="AutoShape 31"/>
          <p:cNvSpPr>
            <a:spLocks noChangeArrowheads="1"/>
          </p:cNvSpPr>
          <p:nvPr/>
        </p:nvSpPr>
        <p:spPr bwMode="auto">
          <a:xfrm>
            <a:off x="4171950" y="2070134"/>
            <a:ext cx="381000" cy="304800"/>
          </a:xfrm>
          <a:custGeom>
            <a:avLst/>
            <a:gdLst>
              <a:gd name="T0" fmla="*/ 381000 w 21600"/>
              <a:gd name="T1" fmla="*/ 152400 h 21600"/>
              <a:gd name="T2" fmla="*/ 190500 w 21600"/>
              <a:gd name="T3" fmla="*/ 304800 h 21600"/>
              <a:gd name="T4" fmla="*/ 0 w 21600"/>
              <a:gd name="T5" fmla="*/ 152400 h 21600"/>
              <a:gd name="T6" fmla="*/ 19050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39" name="AutoShape 32"/>
          <p:cNvSpPr>
            <a:spLocks noChangeArrowheads="1"/>
          </p:cNvSpPr>
          <p:nvPr/>
        </p:nvSpPr>
        <p:spPr bwMode="auto">
          <a:xfrm>
            <a:off x="2971800" y="2057400"/>
            <a:ext cx="914400" cy="3733800"/>
          </a:xfrm>
          <a:prstGeom prst="curvedRightArrow">
            <a:avLst>
              <a:gd name="adj1" fmla="val 73349"/>
              <a:gd name="adj2" fmla="val 146660"/>
              <a:gd name="adj3" fmla="val 33333"/>
            </a:avLst>
          </a:prstGeom>
          <a:noFill/>
          <a:ln w="19050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40" name="AutoShape 33"/>
          <p:cNvSpPr>
            <a:spLocks noChangeArrowheads="1"/>
          </p:cNvSpPr>
          <p:nvPr/>
        </p:nvSpPr>
        <p:spPr bwMode="auto">
          <a:xfrm>
            <a:off x="4267200" y="4800600"/>
            <a:ext cx="228600" cy="228600"/>
          </a:xfrm>
          <a:custGeom>
            <a:avLst/>
            <a:gdLst>
              <a:gd name="T0" fmla="*/ 114300 w 21600"/>
              <a:gd name="T1" fmla="*/ 0 h 21600"/>
              <a:gd name="T2" fmla="*/ 33475 w 21600"/>
              <a:gd name="T3" fmla="*/ 33475 h 21600"/>
              <a:gd name="T4" fmla="*/ 0 w 21600"/>
              <a:gd name="T5" fmla="*/ 114300 h 21600"/>
              <a:gd name="T6" fmla="*/ 33475 w 21600"/>
              <a:gd name="T7" fmla="*/ 195125 h 21600"/>
              <a:gd name="T8" fmla="*/ 114300 w 21600"/>
              <a:gd name="T9" fmla="*/ 228600 h 21600"/>
              <a:gd name="T10" fmla="*/ 195125 w 21600"/>
              <a:gd name="T11" fmla="*/ 195125 h 21600"/>
              <a:gd name="T12" fmla="*/ 228600 w 21600"/>
              <a:gd name="T13" fmla="*/ 114300 h 21600"/>
              <a:gd name="T14" fmla="*/ 195125 w 21600"/>
              <a:gd name="T15" fmla="*/ 334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41" name="Oval 34"/>
          <p:cNvSpPr>
            <a:spLocks noChangeArrowheads="1"/>
          </p:cNvSpPr>
          <p:nvPr/>
        </p:nvSpPr>
        <p:spPr bwMode="auto">
          <a:xfrm rot="-2793049">
            <a:off x="5680870" y="4537870"/>
            <a:ext cx="677862" cy="304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42" name="Oval 35"/>
          <p:cNvSpPr>
            <a:spLocks noChangeArrowheads="1"/>
          </p:cNvSpPr>
          <p:nvPr/>
        </p:nvSpPr>
        <p:spPr bwMode="auto">
          <a:xfrm rot="-2744643">
            <a:off x="3756025" y="4930775"/>
            <a:ext cx="990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43" name="AutoShape 36"/>
          <p:cNvSpPr>
            <a:spLocks noChangeArrowheads="1"/>
          </p:cNvSpPr>
          <p:nvPr/>
        </p:nvSpPr>
        <p:spPr bwMode="auto">
          <a:xfrm rot="-6812879">
            <a:off x="3682207" y="2610644"/>
            <a:ext cx="3735388" cy="1003300"/>
          </a:xfrm>
          <a:prstGeom prst="curvedUpArrow">
            <a:avLst>
              <a:gd name="adj1" fmla="val 70842"/>
              <a:gd name="adj2" fmla="val 141685"/>
              <a:gd name="adj3" fmla="val 33333"/>
            </a:avLst>
          </a:prstGeom>
          <a:noFill/>
          <a:ln w="19050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44" name="AutoShape 37"/>
          <p:cNvSpPr>
            <a:spLocks noChangeArrowheads="1"/>
          </p:cNvSpPr>
          <p:nvPr/>
        </p:nvSpPr>
        <p:spPr bwMode="auto">
          <a:xfrm>
            <a:off x="6935788" y="2046446"/>
            <a:ext cx="228600" cy="533400"/>
          </a:xfrm>
          <a:prstGeom prst="curvedRightArrow">
            <a:avLst>
              <a:gd name="adj1" fmla="val 46667"/>
              <a:gd name="adj2" fmla="val 93333"/>
              <a:gd name="adj3" fmla="val 33333"/>
            </a:avLst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45" name="Text Box 38"/>
          <p:cNvSpPr txBox="1">
            <a:spLocks noChangeArrowheads="1"/>
          </p:cNvSpPr>
          <p:nvPr/>
        </p:nvSpPr>
        <p:spPr bwMode="auto">
          <a:xfrm>
            <a:off x="7162800" y="685801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Global economic hubs</a:t>
            </a:r>
            <a:endParaRPr lang="en-AU" sz="1400" b="1">
              <a:latin typeface="Times New Roman" pitchFamily="18" charset="0"/>
            </a:endParaRPr>
          </a:p>
        </p:txBody>
      </p:sp>
      <p:sp>
        <p:nvSpPr>
          <p:cNvPr id="17446" name="Text Box 39"/>
          <p:cNvSpPr txBox="1">
            <a:spLocks noChangeArrowheads="1"/>
          </p:cNvSpPr>
          <p:nvPr/>
        </p:nvSpPr>
        <p:spPr bwMode="auto">
          <a:xfrm>
            <a:off x="7162800" y="1066801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Rising global cities</a:t>
            </a:r>
            <a:endParaRPr lang="en-AU" sz="1400" b="1">
              <a:latin typeface="Times New Roman" pitchFamily="18" charset="0"/>
            </a:endParaRPr>
          </a:p>
        </p:txBody>
      </p:sp>
      <p:sp>
        <p:nvSpPr>
          <p:cNvPr id="17447" name="Text Box 40"/>
          <p:cNvSpPr txBox="1">
            <a:spLocks noChangeArrowheads="1"/>
          </p:cNvSpPr>
          <p:nvPr/>
        </p:nvSpPr>
        <p:spPr bwMode="auto">
          <a:xfrm>
            <a:off x="7162800" y="1600201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Time zones (+ or - 1 hr)</a:t>
            </a:r>
            <a:endParaRPr lang="en-AU" sz="1400" b="1">
              <a:latin typeface="Times New Roman" pitchFamily="18" charset="0"/>
            </a:endParaRPr>
          </a:p>
        </p:txBody>
      </p:sp>
      <p:sp>
        <p:nvSpPr>
          <p:cNvPr id="17448" name="Text Box 41"/>
          <p:cNvSpPr txBox="1">
            <a:spLocks noChangeArrowheads="1"/>
          </p:cNvSpPr>
          <p:nvPr/>
        </p:nvSpPr>
        <p:spPr bwMode="auto">
          <a:xfrm>
            <a:off x="7283896" y="2070134"/>
            <a:ext cx="17526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Times New Roman" pitchFamily="18" charset="0"/>
              </a:rPr>
              <a:t>Regional flows: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</a:rPr>
              <a:t>FDI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elite commuters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business networks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materials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products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resources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innovation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knowledge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expertise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latin typeface="Times New Roman" pitchFamily="18" charset="0"/>
              </a:rPr>
              <a:t> values</a:t>
            </a:r>
            <a:endParaRPr lang="en-AU" sz="1400" dirty="0">
              <a:latin typeface="Times New Roman" pitchFamily="18" charset="0"/>
            </a:endParaRPr>
          </a:p>
        </p:txBody>
      </p:sp>
      <p:sp>
        <p:nvSpPr>
          <p:cNvPr id="17449" name="Text Box 42"/>
          <p:cNvSpPr txBox="1">
            <a:spLocks noChangeArrowheads="1"/>
          </p:cNvSpPr>
          <p:nvPr/>
        </p:nvSpPr>
        <p:spPr bwMode="auto">
          <a:xfrm>
            <a:off x="215902" y="5181601"/>
            <a:ext cx="1763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Ref: Worldwide Centres of Commerce Insights (2007), MasterCard</a:t>
            </a:r>
            <a:endParaRPr lang="en-AU" sz="140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886" y="116632"/>
            <a:ext cx="853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/>
              <a:t>“If you want to do things differently, you’ve got to look at things in a completely new way”</a:t>
            </a:r>
            <a:endParaRPr lang="en-AU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181100"/>
            <a:ext cx="19938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i="1" dirty="0" smtClean="0"/>
              <a:t>Turning assumptions upside down is a good way to </a:t>
            </a:r>
            <a:r>
              <a:rPr lang="en-AU" sz="2000" b="1" i="1" dirty="0" smtClean="0"/>
              <a:t>start….. </a:t>
            </a:r>
            <a:endParaRPr lang="en-AU" sz="2000" b="1" i="1" dirty="0"/>
          </a:p>
        </p:txBody>
      </p:sp>
    </p:spTree>
    <p:extLst>
      <p:ext uri="{BB962C8B-B14F-4D97-AF65-F5344CB8AC3E}">
        <p14:creationId xmlns:p14="http://schemas.microsoft.com/office/powerpoint/2010/main" val="2802465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98840"/>
            <a:ext cx="9108504" cy="508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nut 12"/>
          <p:cNvSpPr/>
          <p:nvPr/>
        </p:nvSpPr>
        <p:spPr>
          <a:xfrm>
            <a:off x="4283968" y="3501008"/>
            <a:ext cx="1971442" cy="1908212"/>
          </a:xfrm>
          <a:prstGeom prst="donu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22" y="-22468"/>
            <a:ext cx="4512726" cy="678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nut 13"/>
          <p:cNvSpPr/>
          <p:nvPr/>
        </p:nvSpPr>
        <p:spPr>
          <a:xfrm>
            <a:off x="4247276" y="3680214"/>
            <a:ext cx="1476852" cy="1432652"/>
          </a:xfrm>
          <a:prstGeom prst="donu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47885" y="4653136"/>
            <a:ext cx="384155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5292080" y="4653136"/>
            <a:ext cx="216024" cy="2373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5400093" y="5301208"/>
            <a:ext cx="434604" cy="216024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932040" y="4771794"/>
            <a:ext cx="360040" cy="61362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rved Up Arrow 10"/>
          <p:cNvSpPr/>
          <p:nvPr/>
        </p:nvSpPr>
        <p:spPr>
          <a:xfrm rot="17699407">
            <a:off x="4920373" y="4368769"/>
            <a:ext cx="1533933" cy="637344"/>
          </a:xfrm>
          <a:prstGeom prst="curved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Left Arrow Callout 9"/>
          <p:cNvSpPr/>
          <p:nvPr/>
        </p:nvSpPr>
        <p:spPr>
          <a:xfrm>
            <a:off x="3779912" y="3900510"/>
            <a:ext cx="467364" cy="280262"/>
          </a:xfrm>
          <a:prstGeom prst="left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Curved Right Arrow 11"/>
          <p:cNvSpPr/>
          <p:nvPr/>
        </p:nvSpPr>
        <p:spPr>
          <a:xfrm rot="1200243">
            <a:off x="3747412" y="3437663"/>
            <a:ext cx="654779" cy="1486218"/>
          </a:xfrm>
          <a:prstGeom prst="curvedRightArrow">
            <a:avLst/>
          </a:prstGeom>
          <a:solidFill>
            <a:schemeClr val="bg1">
              <a:lumMod val="6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788024" y="3717032"/>
            <a:ext cx="612068" cy="28803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Left-Right Arrow 31"/>
          <p:cNvSpPr/>
          <p:nvPr/>
        </p:nvSpPr>
        <p:spPr>
          <a:xfrm rot="15331132">
            <a:off x="2539811" y="372569"/>
            <a:ext cx="1384699" cy="625758"/>
          </a:xfrm>
          <a:prstGeom prst="leftRightArrow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Donut 24"/>
          <p:cNvSpPr/>
          <p:nvPr/>
        </p:nvSpPr>
        <p:spPr>
          <a:xfrm>
            <a:off x="2843808" y="836712"/>
            <a:ext cx="2340948" cy="2092248"/>
          </a:xfrm>
          <a:prstGeom prst="donu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Left Arrow Callout 15"/>
          <p:cNvSpPr/>
          <p:nvPr/>
        </p:nvSpPr>
        <p:spPr>
          <a:xfrm>
            <a:off x="3054443" y="2492896"/>
            <a:ext cx="467364" cy="280262"/>
          </a:xfrm>
          <a:prstGeom prst="left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Curved Right Arrow 23"/>
          <p:cNvSpPr/>
          <p:nvPr/>
        </p:nvSpPr>
        <p:spPr>
          <a:xfrm rot="3608164">
            <a:off x="2749433" y="-414018"/>
            <a:ext cx="965456" cy="3033847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Left Arrow Callout 16"/>
          <p:cNvSpPr/>
          <p:nvPr/>
        </p:nvSpPr>
        <p:spPr>
          <a:xfrm>
            <a:off x="2483768" y="1412776"/>
            <a:ext cx="467364" cy="280262"/>
          </a:xfrm>
          <a:prstGeom prst="left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3863419" y="2568789"/>
            <a:ext cx="636573" cy="3561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3232161" y="1858433"/>
            <a:ext cx="347771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Up-Down Arrow 21"/>
          <p:cNvSpPr/>
          <p:nvPr/>
        </p:nvSpPr>
        <p:spPr>
          <a:xfrm rot="19534732">
            <a:off x="4318428" y="2747719"/>
            <a:ext cx="656546" cy="933262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Quad Arrow Callout 18"/>
          <p:cNvSpPr/>
          <p:nvPr/>
        </p:nvSpPr>
        <p:spPr>
          <a:xfrm>
            <a:off x="4597970" y="1916832"/>
            <a:ext cx="694110" cy="716195"/>
          </a:xfrm>
          <a:prstGeom prst="quad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4709832" y="1556792"/>
            <a:ext cx="474924" cy="3600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4416485" y="1196752"/>
            <a:ext cx="515555" cy="3366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Curved Up Arrow 26"/>
          <p:cNvSpPr/>
          <p:nvPr/>
        </p:nvSpPr>
        <p:spPr>
          <a:xfrm rot="20502699">
            <a:off x="2909445" y="2325634"/>
            <a:ext cx="2964597" cy="895532"/>
          </a:xfrm>
          <a:prstGeom prst="curved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28" name="Left-Right Arrow 27"/>
          <p:cNvSpPr/>
          <p:nvPr/>
        </p:nvSpPr>
        <p:spPr>
          <a:xfrm rot="18953509">
            <a:off x="5585354" y="437680"/>
            <a:ext cx="2003700" cy="625758"/>
          </a:xfrm>
          <a:prstGeom prst="leftRightArrow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Up-Down Arrow 28"/>
          <p:cNvSpPr/>
          <p:nvPr/>
        </p:nvSpPr>
        <p:spPr>
          <a:xfrm rot="4578783">
            <a:off x="7384664" y="661274"/>
            <a:ext cx="636382" cy="2653849"/>
          </a:xfrm>
          <a:prstGeom prst="upDownArrow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Left-Right Arrow 30"/>
          <p:cNvSpPr/>
          <p:nvPr/>
        </p:nvSpPr>
        <p:spPr>
          <a:xfrm>
            <a:off x="6804248" y="4898370"/>
            <a:ext cx="2263141" cy="625758"/>
          </a:xfrm>
          <a:prstGeom prst="leftRightArrow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Left-Right Arrow 32"/>
          <p:cNvSpPr/>
          <p:nvPr/>
        </p:nvSpPr>
        <p:spPr>
          <a:xfrm rot="424574">
            <a:off x="6441724" y="6153209"/>
            <a:ext cx="2115345" cy="641111"/>
          </a:xfrm>
          <a:prstGeom prst="leftRightArrow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Left-Right Arrow 33"/>
          <p:cNvSpPr/>
          <p:nvPr/>
        </p:nvSpPr>
        <p:spPr>
          <a:xfrm rot="21201930">
            <a:off x="6513176" y="3259145"/>
            <a:ext cx="2574760" cy="625758"/>
          </a:xfrm>
          <a:prstGeom prst="leftRightArrow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TextBox 29"/>
          <p:cNvSpPr txBox="1"/>
          <p:nvPr/>
        </p:nvSpPr>
        <p:spPr>
          <a:xfrm>
            <a:off x="338000" y="522455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>
                <a:solidFill>
                  <a:srgbClr val="FF0000"/>
                </a:solidFill>
              </a:rPr>
              <a:t>Joondalup-Wanneroo Twin Cities  Enterprise Zone</a:t>
            </a:r>
            <a:endParaRPr lang="en-AU" b="1" i="1" dirty="0">
              <a:solidFill>
                <a:srgbClr val="FF0000"/>
              </a:solidFill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59931" y="2256777"/>
            <a:ext cx="2231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>
                <a:solidFill>
                  <a:srgbClr val="FF0000"/>
                </a:solidFill>
              </a:rPr>
              <a:t>Yanchep ‘Gateway’ City New Enterprise Zone</a:t>
            </a:r>
            <a:endParaRPr lang="en-AU" b="1" i="1" dirty="0">
              <a:solidFill>
                <a:srgbClr val="FF0000"/>
              </a:solidFill>
            </a:endParaRPr>
          </a:p>
        </p:txBody>
      </p:sp>
      <p:cxnSp>
        <p:nvCxnSpPr>
          <p:cNvPr id="2053" name="Straight Arrow Connector 2052"/>
          <p:cNvCxnSpPr/>
          <p:nvPr/>
        </p:nvCxnSpPr>
        <p:spPr>
          <a:xfrm flipV="1">
            <a:off x="2123728" y="2276873"/>
            <a:ext cx="720080" cy="21602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152916" y="4991044"/>
            <a:ext cx="1131052" cy="4172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/>
          <p:cNvSpPr txBox="1"/>
          <p:nvPr/>
        </p:nvSpPr>
        <p:spPr>
          <a:xfrm>
            <a:off x="683568" y="3501008"/>
            <a:ext cx="3096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>
                <a:solidFill>
                  <a:schemeClr val="accent6">
                    <a:lumMod val="50000"/>
                  </a:schemeClr>
                </a:solidFill>
              </a:rPr>
              <a:t>Food Security Precinct – </a:t>
            </a:r>
            <a:r>
              <a:rPr lang="en-AU" sz="1600" b="1" i="1" dirty="0" smtClean="0">
                <a:solidFill>
                  <a:schemeClr val="accent6">
                    <a:lumMod val="50000"/>
                  </a:schemeClr>
                </a:solidFill>
              </a:rPr>
              <a:t>horticulture, market gardening</a:t>
            </a:r>
            <a:endParaRPr lang="en-A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059" name="Straight Arrow Connector 2058"/>
          <p:cNvCxnSpPr/>
          <p:nvPr/>
        </p:nvCxnSpPr>
        <p:spPr>
          <a:xfrm flipV="1">
            <a:off x="3232161" y="3370272"/>
            <a:ext cx="1184324" cy="41456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TextBox 2060"/>
          <p:cNvSpPr txBox="1"/>
          <p:nvPr/>
        </p:nvSpPr>
        <p:spPr>
          <a:xfrm>
            <a:off x="6521364" y="2533776"/>
            <a:ext cx="2480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i="1" dirty="0" smtClean="0"/>
              <a:t>Regional Linkages to the east and north</a:t>
            </a:r>
            <a:endParaRPr lang="en-AU" b="1" i="1" dirty="0"/>
          </a:p>
        </p:txBody>
      </p:sp>
      <p:sp>
        <p:nvSpPr>
          <p:cNvPr id="2062" name="TextBox 2061"/>
          <p:cNvSpPr txBox="1"/>
          <p:nvPr/>
        </p:nvSpPr>
        <p:spPr>
          <a:xfrm>
            <a:off x="6228184" y="1124744"/>
            <a:ext cx="228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err="1" smtClean="0">
                <a:solidFill>
                  <a:srgbClr val="FF0000"/>
                </a:solidFill>
              </a:rPr>
              <a:t>Aerotropolis</a:t>
            </a:r>
            <a:r>
              <a:rPr lang="en-AU" sz="1600" b="1" dirty="0" smtClean="0">
                <a:solidFill>
                  <a:srgbClr val="FF0000"/>
                </a:solidFill>
              </a:rPr>
              <a:t> (second International Airport)</a:t>
            </a:r>
            <a:endParaRPr lang="en-AU" sz="1600" b="1" dirty="0">
              <a:solidFill>
                <a:srgbClr val="FF0000"/>
              </a:solidFill>
            </a:endParaRPr>
          </a:p>
        </p:txBody>
      </p:sp>
      <p:cxnSp>
        <p:nvCxnSpPr>
          <p:cNvPr id="2066" name="Straight Arrow Connector 2065"/>
          <p:cNvCxnSpPr/>
          <p:nvPr/>
        </p:nvCxnSpPr>
        <p:spPr>
          <a:xfrm flipH="1">
            <a:off x="5269689" y="1559807"/>
            <a:ext cx="1186199" cy="45090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1" name="TextBox 2070"/>
          <p:cNvSpPr txBox="1"/>
          <p:nvPr/>
        </p:nvSpPr>
        <p:spPr>
          <a:xfrm>
            <a:off x="59931" y="44624"/>
            <a:ext cx="2891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Long </a:t>
            </a:r>
            <a:r>
              <a:rPr lang="en-AU" sz="2800" b="1" dirty="0" smtClean="0"/>
              <a:t>Term Opportunities:</a:t>
            </a:r>
            <a:endParaRPr lang="en-AU" sz="2800" b="1" dirty="0"/>
          </a:p>
        </p:txBody>
      </p:sp>
      <p:sp>
        <p:nvSpPr>
          <p:cNvPr id="2" name="Curved Up Arrow 1"/>
          <p:cNvSpPr/>
          <p:nvPr/>
        </p:nvSpPr>
        <p:spPr>
          <a:xfrm rot="17645940">
            <a:off x="4110493" y="1403995"/>
            <a:ext cx="3415347" cy="681654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7" grpId="0" animBg="1"/>
      <p:bldP spid="8" grpId="0" animBg="1"/>
      <p:bldP spid="11" grpId="0" animBg="1"/>
      <p:bldP spid="10" grpId="0" animBg="1"/>
      <p:bldP spid="12" grpId="0" animBg="1"/>
      <p:bldP spid="4" grpId="0" animBg="1"/>
      <p:bldP spid="32" grpId="0" animBg="1"/>
      <p:bldP spid="25" grpId="0" animBg="1"/>
      <p:bldP spid="16" grpId="0" animBg="1"/>
      <p:bldP spid="24" grpId="0" animBg="1"/>
      <p:bldP spid="17" grpId="0" animBg="1"/>
      <p:bldP spid="21" grpId="0" animBg="1"/>
      <p:bldP spid="20" grpId="0" animBg="1"/>
      <p:bldP spid="22" grpId="0" animBg="1"/>
      <p:bldP spid="19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0" grpId="0"/>
      <p:bldP spid="2048" grpId="0"/>
      <p:bldP spid="2057" grpId="0"/>
      <p:bldP spid="2061" grpId="0"/>
      <p:bldP spid="2062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" y="764704"/>
            <a:ext cx="9061331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31" y="44624"/>
            <a:ext cx="9061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The Severn Barrage </a:t>
            </a:r>
            <a:r>
              <a:rPr lang="en-AU" sz="2400" b="1" dirty="0" smtClean="0"/>
              <a:t>Project case study* </a:t>
            </a:r>
            <a:r>
              <a:rPr lang="en-AU" dirty="0" smtClean="0"/>
              <a:t>– </a:t>
            </a:r>
            <a:r>
              <a:rPr lang="en-AU" sz="2000" dirty="0" smtClean="0"/>
              <a:t>Privately financed with $100 </a:t>
            </a:r>
            <a:r>
              <a:rPr lang="en-AU" sz="2000" dirty="0" err="1" smtClean="0"/>
              <a:t>Bn</a:t>
            </a:r>
            <a:r>
              <a:rPr lang="en-AU" sz="2000" dirty="0" smtClean="0"/>
              <a:t> </a:t>
            </a:r>
            <a:r>
              <a:rPr lang="en-AU" sz="2000" dirty="0" smtClean="0"/>
              <a:t>Sovereign Wealth Funds</a:t>
            </a:r>
            <a:r>
              <a:rPr lang="en-AU" dirty="0" smtClean="0"/>
              <a:t> </a:t>
            </a:r>
            <a:r>
              <a:rPr lang="en-AU" dirty="0" smtClean="0"/>
              <a:t> </a:t>
            </a:r>
            <a:r>
              <a:rPr lang="en-AU" i="1" dirty="0" smtClean="0"/>
              <a:t>(</a:t>
            </a:r>
            <a:r>
              <a:rPr lang="en-AU" i="1" dirty="0" smtClean="0"/>
              <a:t>63 tidal energy power turbines - each 13 metres in height) </a:t>
            </a:r>
            <a:endParaRPr lang="en-AU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" y="4689368"/>
            <a:ext cx="3069960" cy="204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77627"/>
            <a:ext cx="3088461" cy="250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83288"/>
            <a:ext cx="600263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rgbClr val="FF0000"/>
                </a:solidFill>
              </a:rPr>
              <a:t>Key 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rgbClr val="FF0000"/>
                </a:solidFill>
              </a:rPr>
              <a:t>5% of UK power needs for + 120 </a:t>
            </a:r>
            <a:r>
              <a:rPr lang="en-AU" sz="1600" b="1" dirty="0" smtClean="0">
                <a:solidFill>
                  <a:srgbClr val="FF0000"/>
                </a:solidFill>
              </a:rPr>
              <a:t>years &amp; near 100% reliability</a:t>
            </a:r>
            <a:endParaRPr lang="en-AU" sz="1600" b="1" dirty="0" smtClean="0">
              <a:solidFill>
                <a:srgbClr val="FF0000"/>
              </a:solidFill>
            </a:endParaRPr>
          </a:p>
          <a:p>
            <a:pPr lvl="1"/>
            <a:r>
              <a:rPr lang="en-AU" sz="1600" b="1" dirty="0" smtClean="0">
                <a:solidFill>
                  <a:srgbClr val="FF0000"/>
                </a:solidFill>
              </a:rPr>
              <a:t>- Zero CO</a:t>
            </a:r>
            <a:r>
              <a:rPr lang="en-AU" sz="1200" b="1" dirty="0" smtClean="0">
                <a:solidFill>
                  <a:srgbClr val="FF0000"/>
                </a:solidFill>
              </a:rPr>
              <a:t>2</a:t>
            </a:r>
            <a:r>
              <a:rPr lang="en-AU" sz="1600" b="1" dirty="0" smtClean="0">
                <a:solidFill>
                  <a:srgbClr val="FF0000"/>
                </a:solidFill>
              </a:rPr>
              <a:t> emissions</a:t>
            </a:r>
          </a:p>
          <a:p>
            <a:pPr lvl="1"/>
            <a:r>
              <a:rPr lang="en-AU" sz="1600" b="1" dirty="0" smtClean="0">
                <a:solidFill>
                  <a:srgbClr val="FF0000"/>
                </a:solidFill>
              </a:rPr>
              <a:t>- 75% cheaper than fossil fuels</a:t>
            </a:r>
          </a:p>
          <a:p>
            <a:pPr lvl="1"/>
            <a:r>
              <a:rPr lang="en-AU" sz="1600" b="1" dirty="0" smtClean="0">
                <a:solidFill>
                  <a:srgbClr val="FF0000"/>
                </a:solidFill>
              </a:rPr>
              <a:t>- Equivalent power output to 4 nuclear power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rgbClr val="FF0000"/>
                </a:solidFill>
              </a:rPr>
              <a:t>Create new ports, rail and motorway infrastructure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rgbClr val="FF0000"/>
                </a:solidFill>
              </a:rPr>
              <a:t>Create 50,000 jobs in first 9 </a:t>
            </a:r>
            <a:r>
              <a:rPr lang="en-AU" sz="1600" b="1" dirty="0" smtClean="0">
                <a:solidFill>
                  <a:srgbClr val="FF0000"/>
                </a:solidFill>
              </a:rPr>
              <a:t>years </a:t>
            </a:r>
            <a:r>
              <a:rPr lang="en-AU" sz="1600" b="1" i="1" dirty="0" smtClean="0">
                <a:solidFill>
                  <a:srgbClr val="FF0000"/>
                </a:solidFill>
              </a:rPr>
              <a:t>(&amp; then the multiplier to kick in</a:t>
            </a:r>
            <a:r>
              <a:rPr lang="en-AU" sz="1600" b="1" dirty="0" smtClean="0">
                <a:solidFill>
                  <a:srgbClr val="FF0000"/>
                </a:solidFill>
              </a:rPr>
              <a:t>)</a:t>
            </a:r>
            <a:endParaRPr lang="en-AU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rgbClr val="FF0000"/>
                </a:solidFill>
              </a:rPr>
              <a:t>Completely transform regional economies of S Wales </a:t>
            </a:r>
            <a:r>
              <a:rPr lang="en-AU" sz="1600" b="1" dirty="0" smtClean="0">
                <a:solidFill>
                  <a:srgbClr val="FF0000"/>
                </a:solidFill>
              </a:rPr>
              <a:t>&amp; S West</a:t>
            </a:r>
            <a:endParaRPr lang="en-AU" sz="1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rgbClr val="FF0000"/>
                </a:solidFill>
              </a:rPr>
              <a:t>Rolls Royce to build new factory for bespoke turbines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623731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 smtClean="0"/>
              <a:t>[</a:t>
            </a:r>
            <a:r>
              <a:rPr lang="en-AU" sz="2800" i="1" dirty="0" smtClean="0"/>
              <a:t>*</a:t>
            </a:r>
            <a:r>
              <a:rPr lang="en-AU" i="1" dirty="0" smtClean="0"/>
              <a:t>Just in case you’re losing your nerve!]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2108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About Infrastructure Investment Funds….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Don’t answer the phone for less than $100m</a:t>
            </a:r>
          </a:p>
          <a:p>
            <a:r>
              <a:rPr lang="en-AU" dirty="0" smtClean="0"/>
              <a:t>Packages for $200-500m are normal</a:t>
            </a:r>
          </a:p>
          <a:p>
            <a:r>
              <a:rPr lang="en-AU" dirty="0" smtClean="0"/>
              <a:t>US$1bn + common….</a:t>
            </a:r>
          </a:p>
          <a:p>
            <a:r>
              <a:rPr lang="en-AU" dirty="0" smtClean="0"/>
              <a:t>US$100bn not unheard of….</a:t>
            </a:r>
          </a:p>
          <a:p>
            <a:r>
              <a:rPr lang="en-AU" dirty="0" smtClean="0"/>
              <a:t>Favour low risk – but reliable returns</a:t>
            </a:r>
          </a:p>
          <a:p>
            <a:r>
              <a:rPr lang="en-AU" dirty="0" smtClean="0"/>
              <a:t>Often draw upon Sovereign Wealth Funds </a:t>
            </a:r>
          </a:p>
          <a:p>
            <a:pPr marL="857250" lvl="1" indent="-457200">
              <a:buFontTx/>
              <a:buChar char="-"/>
            </a:pPr>
            <a:r>
              <a:rPr lang="en-AU" dirty="0" smtClean="0"/>
              <a:t>total US$20 trillion world-wide</a:t>
            </a:r>
          </a:p>
          <a:p>
            <a:pPr marL="857250" lvl="1" indent="-457200">
              <a:buFontTx/>
              <a:buChar char="-"/>
            </a:pPr>
            <a:r>
              <a:rPr lang="en-AU" dirty="0" smtClean="0"/>
              <a:t>Looking </a:t>
            </a:r>
            <a:r>
              <a:rPr lang="en-AU" dirty="0"/>
              <a:t>globally for </a:t>
            </a:r>
            <a:r>
              <a:rPr lang="en-AU" dirty="0" smtClean="0"/>
              <a:t>projects to invest in </a:t>
            </a:r>
          </a:p>
          <a:p>
            <a:pPr marL="0" indent="0">
              <a:buNone/>
            </a:pPr>
            <a:endParaRPr lang="en-AU" i="1" dirty="0" smtClean="0"/>
          </a:p>
          <a:p>
            <a:pPr marL="0" indent="0" algn="ctr">
              <a:buNone/>
            </a:pPr>
            <a:r>
              <a:rPr lang="en-AU" b="1" i="1" dirty="0" smtClean="0"/>
              <a:t>We shouldn’t </a:t>
            </a:r>
            <a:r>
              <a:rPr lang="en-AU" b="1" i="1" dirty="0"/>
              <a:t>b</a:t>
            </a:r>
            <a:r>
              <a:rPr lang="en-AU" b="1" i="1" dirty="0" smtClean="0"/>
              <a:t>e afraid to Think Big……</a:t>
            </a:r>
            <a:endParaRPr lang="en-AU" b="1" i="1" dirty="0"/>
          </a:p>
        </p:txBody>
      </p:sp>
    </p:spTree>
    <p:extLst>
      <p:ext uri="{BB962C8B-B14F-4D97-AF65-F5344CB8AC3E}">
        <p14:creationId xmlns:p14="http://schemas.microsoft.com/office/powerpoint/2010/main" val="21368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4897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116632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661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b="1" dirty="0" smtClean="0"/>
              <a:t>Q: What are Wanneroo’s</a:t>
            </a:r>
            <a:br>
              <a:rPr lang="en-AU" sz="3600" b="1" dirty="0" smtClean="0"/>
            </a:br>
            <a:r>
              <a:rPr lang="en-AU" sz="3600" b="1" dirty="0" smtClean="0"/>
              <a:t>Comparative Advantages?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184576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AU" dirty="0" smtClean="0"/>
              <a:t>Low sovereign risk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 smtClean="0"/>
              <a:t>Same time-zone as Asia Hemisphere rising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u="sng" dirty="0" smtClean="0"/>
              <a:t>World-class </a:t>
            </a:r>
            <a:r>
              <a:rPr lang="en-AU" u="sng" dirty="0"/>
              <a:t>ocean and environment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u="sng" dirty="0"/>
              <a:t>Coastal setting for </a:t>
            </a:r>
            <a:r>
              <a:rPr lang="en-AU" u="sng" dirty="0" smtClean="0"/>
              <a:t>development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u="sng" dirty="0" smtClean="0"/>
              <a:t>Food security and high value primary products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b="1" u="sng" dirty="0" smtClean="0"/>
              <a:t>Proximity to Central Coast and Western </a:t>
            </a:r>
            <a:r>
              <a:rPr lang="en-AU" b="1" u="sng" dirty="0" err="1" smtClean="0"/>
              <a:t>Wheatbelt</a:t>
            </a:r>
            <a:endParaRPr lang="en-AU" b="1" u="sng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AU" u="sng" dirty="0" smtClean="0"/>
              <a:t>Greenfields development potential for +100 year strategic infrastructure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/>
              <a:t>Substantial ‘internationally significant’ conservation estate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 smtClean="0"/>
              <a:t>Diverse and unique sense of place (e.g. landscapes)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 smtClean="0"/>
              <a:t>Resilient and diverse community make-up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AU" dirty="0" smtClean="0"/>
              <a:t>Rapid growth potential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068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9" y="0"/>
            <a:ext cx="4867820" cy="687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18377"/>
            <a:ext cx="64442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City of Wanneroo Long Term Strategic Position</a:t>
            </a:r>
          </a:p>
          <a:p>
            <a:pPr algn="ctr"/>
            <a:r>
              <a:rPr lang="en-AU" sz="2400" b="1" dirty="0" smtClean="0"/>
              <a:t>A </a:t>
            </a:r>
            <a:r>
              <a:rPr lang="en-AU" sz="2400" b="1" dirty="0"/>
              <a:t>C</a:t>
            </a:r>
            <a:r>
              <a:rPr lang="en-AU" sz="2400" b="1" dirty="0" smtClean="0"/>
              <a:t>omparative Advantage</a:t>
            </a:r>
            <a:endParaRPr lang="en-A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869160"/>
            <a:ext cx="32038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b="1" dirty="0" smtClean="0">
                <a:solidFill>
                  <a:srgbClr val="FF0000"/>
                </a:solidFill>
              </a:rPr>
              <a:t>Wanneroo and Yanchep City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260649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i="1" dirty="0" smtClean="0"/>
              <a:t>Dongara</a:t>
            </a:r>
            <a:endParaRPr lang="en-A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20661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The Central Coast sub-region</a:t>
            </a:r>
            <a:endParaRPr lang="en-AU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58692" y="5939988"/>
            <a:ext cx="305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smtClean="0"/>
              <a:t>The Perth Metropolitan Region</a:t>
            </a:r>
            <a:endParaRPr lang="en-AU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307070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The Lower Mid-West and Western </a:t>
            </a:r>
            <a:r>
              <a:rPr lang="en-AU" b="1" i="1" dirty="0" err="1" smtClean="0"/>
              <a:t>Wheatbelt</a:t>
            </a:r>
            <a:endParaRPr lang="en-AU" b="1" i="1" dirty="0"/>
          </a:p>
        </p:txBody>
      </p:sp>
      <p:sp>
        <p:nvSpPr>
          <p:cNvPr id="6" name="Oval 5"/>
          <p:cNvSpPr/>
          <p:nvPr/>
        </p:nvSpPr>
        <p:spPr>
          <a:xfrm rot="20343182">
            <a:off x="2114166" y="515132"/>
            <a:ext cx="2890128" cy="3715174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2" y="949374"/>
            <a:ext cx="2981501" cy="168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6056" y="980728"/>
            <a:ext cx="3877804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i="1" dirty="0" smtClean="0">
                <a:solidFill>
                  <a:schemeClr val="accent6">
                    <a:lumMod val="50000"/>
                  </a:schemeClr>
                </a:solidFill>
              </a:rPr>
              <a:t>A region of significant resources and opportunities yet to be fully realised…..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schemeClr val="accent6">
                    <a:lumMod val="50000"/>
                  </a:schemeClr>
                </a:solidFill>
              </a:rPr>
              <a:t>Minerals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schemeClr val="accent6">
                    <a:lumMod val="50000"/>
                  </a:schemeClr>
                </a:solidFill>
              </a:rPr>
              <a:t>Fisheries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schemeClr val="accent6">
                    <a:lumMod val="50000"/>
                  </a:schemeClr>
                </a:solidFill>
              </a:rPr>
              <a:t>Horticulture &amp; farming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schemeClr val="accent6">
                    <a:lumMod val="50000"/>
                  </a:schemeClr>
                </a:solidFill>
              </a:rPr>
              <a:t>Ocean side settlements &amp; tourism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schemeClr val="accent6">
                    <a:lumMod val="50000"/>
                  </a:schemeClr>
                </a:solidFill>
              </a:rPr>
              <a:t>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i="1" dirty="0">
                <a:solidFill>
                  <a:schemeClr val="accent6">
                    <a:lumMod val="50000"/>
                  </a:schemeClr>
                </a:solidFill>
              </a:rPr>
              <a:t>Groundwater for irrigation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51920" y="1340768"/>
            <a:ext cx="1306772" cy="86584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8004" y="4108430"/>
            <a:ext cx="453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FF0000"/>
                </a:solidFill>
              </a:rPr>
              <a:t>So, we need major regional linkages!</a:t>
            </a:r>
            <a:endParaRPr lang="en-A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26616"/>
            <a:ext cx="5576460" cy="683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915816" y="404667"/>
            <a:ext cx="1080120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3203848" y="323368"/>
            <a:ext cx="61926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1557DB"/>
                </a:solidFill>
              </a:rPr>
              <a:t>21</a:t>
            </a:r>
            <a:r>
              <a:rPr lang="en-AU" sz="2400" b="1" baseline="30000" dirty="0" smtClean="0">
                <a:solidFill>
                  <a:srgbClr val="1557DB"/>
                </a:solidFill>
              </a:rPr>
              <a:t>st</a:t>
            </a:r>
            <a:r>
              <a:rPr lang="en-AU" sz="2400" b="1" dirty="0" smtClean="0">
                <a:solidFill>
                  <a:srgbClr val="1557DB"/>
                </a:solidFill>
              </a:rPr>
              <a:t> Century Indian Ocean City Concept</a:t>
            </a:r>
            <a:endParaRPr lang="en-AU" sz="2400" b="1" dirty="0">
              <a:solidFill>
                <a:srgbClr val="1557DB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59632" y="5013177"/>
            <a:ext cx="1800200" cy="1584176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403648" y="5313982"/>
            <a:ext cx="151216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FF0000"/>
                </a:solidFill>
              </a:rPr>
              <a:t>Strategic Gateway </a:t>
            </a:r>
            <a:r>
              <a:rPr lang="en-AU" b="1" i="1" dirty="0" smtClean="0">
                <a:solidFill>
                  <a:srgbClr val="FF0000"/>
                </a:solidFill>
              </a:rPr>
              <a:t>Yanchep City</a:t>
            </a:r>
            <a:endParaRPr lang="en-AU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043445"/>
            <a:ext cx="1152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i="1" dirty="0" smtClean="0"/>
              <a:t>Geraldton</a:t>
            </a:r>
            <a:endParaRPr lang="en-AU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012160" y="50851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International Airport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139952" y="5229200"/>
            <a:ext cx="1800200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32040" y="608400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Perth International Airport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283968" y="6021288"/>
            <a:ext cx="648072" cy="2160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0152" y="162880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1557DB"/>
                </a:solidFill>
              </a:rPr>
              <a:t>Part of a potential 22</a:t>
            </a:r>
            <a:r>
              <a:rPr lang="en-AU" b="1" baseline="30000" dirty="0" smtClean="0">
                <a:solidFill>
                  <a:srgbClr val="1557DB"/>
                </a:solidFill>
              </a:rPr>
              <a:t>nd</a:t>
            </a:r>
            <a:r>
              <a:rPr lang="en-AU" b="1" dirty="0" smtClean="0">
                <a:solidFill>
                  <a:srgbClr val="1557DB"/>
                </a:solidFill>
              </a:rPr>
              <a:t> Century Mega-Corridor (Geraldton to Busselton)</a:t>
            </a:r>
            <a:endParaRPr lang="en-AU" b="1" dirty="0">
              <a:solidFill>
                <a:srgbClr val="1557DB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20561337">
            <a:off x="3026465" y="5265155"/>
            <a:ext cx="720080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Striped Right Arrow 11"/>
          <p:cNvSpPr/>
          <p:nvPr/>
        </p:nvSpPr>
        <p:spPr>
          <a:xfrm rot="16200000">
            <a:off x="1744369" y="4083084"/>
            <a:ext cx="1226773" cy="612068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99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3420"/>
            <a:ext cx="4887001" cy="687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5292080" y="6567126"/>
            <a:ext cx="355268" cy="2908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 rot="20285215">
            <a:off x="5382521" y="3945327"/>
            <a:ext cx="694173" cy="11507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 rot="19685877">
            <a:off x="4601551" y="4624108"/>
            <a:ext cx="448349" cy="65759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 rot="20360736">
            <a:off x="4139952" y="2564904"/>
            <a:ext cx="321700" cy="7200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4932040" y="1043955"/>
            <a:ext cx="3492438" cy="65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Midland/</a:t>
            </a:r>
            <a:r>
              <a:rPr lang="en-AU" b="1" dirty="0" err="1" smtClean="0"/>
              <a:t>Wheatbelt</a:t>
            </a:r>
            <a:r>
              <a:rPr lang="en-AU" b="1" dirty="0" smtClean="0"/>
              <a:t> Water for Food (WFF) Project Areas</a:t>
            </a:r>
            <a:endParaRPr lang="en-AU" b="1" dirty="0"/>
          </a:p>
        </p:txBody>
      </p:sp>
      <p:sp>
        <p:nvSpPr>
          <p:cNvPr id="10" name="Oval 9"/>
          <p:cNvSpPr/>
          <p:nvPr/>
        </p:nvSpPr>
        <p:spPr>
          <a:xfrm rot="20401381">
            <a:off x="4567228" y="1916832"/>
            <a:ext cx="622571" cy="129614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 rot="19551369">
            <a:off x="5144530" y="5427420"/>
            <a:ext cx="274480" cy="4013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 rot="20459388">
            <a:off x="4023293" y="3645024"/>
            <a:ext cx="277509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 rot="20473042">
            <a:off x="4545937" y="3594010"/>
            <a:ext cx="177876" cy="3148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/>
          <p:cNvSpPr/>
          <p:nvPr/>
        </p:nvSpPr>
        <p:spPr>
          <a:xfrm>
            <a:off x="3067050" y="542925"/>
            <a:ext cx="2927119" cy="5974846"/>
          </a:xfrm>
          <a:custGeom>
            <a:avLst/>
            <a:gdLst>
              <a:gd name="connsiteX0" fmla="*/ 0 w 2927119"/>
              <a:gd name="connsiteY0" fmla="*/ 0 h 5974846"/>
              <a:gd name="connsiteX1" fmla="*/ 342900 w 2927119"/>
              <a:gd name="connsiteY1" fmla="*/ 361950 h 5974846"/>
              <a:gd name="connsiteX2" fmla="*/ 276225 w 2927119"/>
              <a:gd name="connsiteY2" fmla="*/ 466725 h 5974846"/>
              <a:gd name="connsiteX3" fmla="*/ 504825 w 2927119"/>
              <a:gd name="connsiteY3" fmla="*/ 666750 h 5974846"/>
              <a:gd name="connsiteX4" fmla="*/ 581025 w 2927119"/>
              <a:gd name="connsiteY4" fmla="*/ 981075 h 5974846"/>
              <a:gd name="connsiteX5" fmla="*/ 733425 w 2927119"/>
              <a:gd name="connsiteY5" fmla="*/ 990600 h 5974846"/>
              <a:gd name="connsiteX6" fmla="*/ 838200 w 2927119"/>
              <a:gd name="connsiteY6" fmla="*/ 1609725 h 5974846"/>
              <a:gd name="connsiteX7" fmla="*/ 990600 w 2927119"/>
              <a:gd name="connsiteY7" fmla="*/ 1666875 h 5974846"/>
              <a:gd name="connsiteX8" fmla="*/ 1238250 w 2927119"/>
              <a:gd name="connsiteY8" fmla="*/ 1857375 h 5974846"/>
              <a:gd name="connsiteX9" fmla="*/ 1352550 w 2927119"/>
              <a:gd name="connsiteY9" fmla="*/ 2209800 h 5974846"/>
              <a:gd name="connsiteX10" fmla="*/ 1485900 w 2927119"/>
              <a:gd name="connsiteY10" fmla="*/ 2819400 h 5974846"/>
              <a:gd name="connsiteX11" fmla="*/ 1485900 w 2927119"/>
              <a:gd name="connsiteY11" fmla="*/ 2819400 h 5974846"/>
              <a:gd name="connsiteX12" fmla="*/ 1600200 w 2927119"/>
              <a:gd name="connsiteY12" fmla="*/ 3048000 h 5974846"/>
              <a:gd name="connsiteX13" fmla="*/ 1724025 w 2927119"/>
              <a:gd name="connsiteY13" fmla="*/ 3114675 h 5974846"/>
              <a:gd name="connsiteX14" fmla="*/ 1790700 w 2927119"/>
              <a:gd name="connsiteY14" fmla="*/ 3171825 h 5974846"/>
              <a:gd name="connsiteX15" fmla="*/ 1800225 w 2927119"/>
              <a:gd name="connsiteY15" fmla="*/ 3457575 h 5974846"/>
              <a:gd name="connsiteX16" fmla="*/ 1771650 w 2927119"/>
              <a:gd name="connsiteY16" fmla="*/ 3800475 h 5974846"/>
              <a:gd name="connsiteX17" fmla="*/ 1743075 w 2927119"/>
              <a:gd name="connsiteY17" fmla="*/ 3990975 h 5974846"/>
              <a:gd name="connsiteX18" fmla="*/ 2009775 w 2927119"/>
              <a:gd name="connsiteY18" fmla="*/ 4267200 h 5974846"/>
              <a:gd name="connsiteX19" fmla="*/ 2286000 w 2927119"/>
              <a:gd name="connsiteY19" fmla="*/ 4743450 h 5974846"/>
              <a:gd name="connsiteX20" fmla="*/ 2505075 w 2927119"/>
              <a:gd name="connsiteY20" fmla="*/ 5105400 h 5974846"/>
              <a:gd name="connsiteX21" fmla="*/ 2895600 w 2927119"/>
              <a:gd name="connsiteY21" fmla="*/ 5905500 h 5974846"/>
              <a:gd name="connsiteX22" fmla="*/ 2905125 w 2927119"/>
              <a:gd name="connsiteY22" fmla="*/ 5934075 h 5974846"/>
              <a:gd name="connsiteX23" fmla="*/ 2914650 w 2927119"/>
              <a:gd name="connsiteY23" fmla="*/ 5915025 h 597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27119" h="5974846">
                <a:moveTo>
                  <a:pt x="0" y="0"/>
                </a:moveTo>
                <a:cubicBezTo>
                  <a:pt x="148431" y="142081"/>
                  <a:pt x="296863" y="284163"/>
                  <a:pt x="342900" y="361950"/>
                </a:cubicBezTo>
                <a:cubicBezTo>
                  <a:pt x="388938" y="439738"/>
                  <a:pt x="249238" y="415925"/>
                  <a:pt x="276225" y="466725"/>
                </a:cubicBezTo>
                <a:cubicBezTo>
                  <a:pt x="303212" y="517525"/>
                  <a:pt x="454025" y="581025"/>
                  <a:pt x="504825" y="666750"/>
                </a:cubicBezTo>
                <a:cubicBezTo>
                  <a:pt x="555625" y="752475"/>
                  <a:pt x="542925" y="927100"/>
                  <a:pt x="581025" y="981075"/>
                </a:cubicBezTo>
                <a:cubicBezTo>
                  <a:pt x="619125" y="1035050"/>
                  <a:pt x="690563" y="885825"/>
                  <a:pt x="733425" y="990600"/>
                </a:cubicBezTo>
                <a:cubicBezTo>
                  <a:pt x="776288" y="1095375"/>
                  <a:pt x="795338" y="1497013"/>
                  <a:pt x="838200" y="1609725"/>
                </a:cubicBezTo>
                <a:cubicBezTo>
                  <a:pt x="881062" y="1722437"/>
                  <a:pt x="923925" y="1625600"/>
                  <a:pt x="990600" y="1666875"/>
                </a:cubicBezTo>
                <a:cubicBezTo>
                  <a:pt x="1057275" y="1708150"/>
                  <a:pt x="1177925" y="1766887"/>
                  <a:pt x="1238250" y="1857375"/>
                </a:cubicBezTo>
                <a:cubicBezTo>
                  <a:pt x="1298575" y="1947863"/>
                  <a:pt x="1311275" y="2049463"/>
                  <a:pt x="1352550" y="2209800"/>
                </a:cubicBezTo>
                <a:cubicBezTo>
                  <a:pt x="1393825" y="2370137"/>
                  <a:pt x="1485900" y="2819400"/>
                  <a:pt x="1485900" y="2819400"/>
                </a:cubicBezTo>
                <a:lnTo>
                  <a:pt x="1485900" y="2819400"/>
                </a:lnTo>
                <a:cubicBezTo>
                  <a:pt x="1504950" y="2857500"/>
                  <a:pt x="1560513" y="2998788"/>
                  <a:pt x="1600200" y="3048000"/>
                </a:cubicBezTo>
                <a:cubicBezTo>
                  <a:pt x="1639888" y="3097213"/>
                  <a:pt x="1692275" y="3094038"/>
                  <a:pt x="1724025" y="3114675"/>
                </a:cubicBezTo>
                <a:cubicBezTo>
                  <a:pt x="1755775" y="3135312"/>
                  <a:pt x="1778000" y="3114675"/>
                  <a:pt x="1790700" y="3171825"/>
                </a:cubicBezTo>
                <a:cubicBezTo>
                  <a:pt x="1803400" y="3228975"/>
                  <a:pt x="1803400" y="3352800"/>
                  <a:pt x="1800225" y="3457575"/>
                </a:cubicBezTo>
                <a:cubicBezTo>
                  <a:pt x="1797050" y="3562350"/>
                  <a:pt x="1781175" y="3711575"/>
                  <a:pt x="1771650" y="3800475"/>
                </a:cubicBezTo>
                <a:cubicBezTo>
                  <a:pt x="1762125" y="3889375"/>
                  <a:pt x="1703388" y="3913188"/>
                  <a:pt x="1743075" y="3990975"/>
                </a:cubicBezTo>
                <a:cubicBezTo>
                  <a:pt x="1782763" y="4068763"/>
                  <a:pt x="1919288" y="4141788"/>
                  <a:pt x="2009775" y="4267200"/>
                </a:cubicBezTo>
                <a:cubicBezTo>
                  <a:pt x="2100262" y="4392612"/>
                  <a:pt x="2203450" y="4603750"/>
                  <a:pt x="2286000" y="4743450"/>
                </a:cubicBezTo>
                <a:cubicBezTo>
                  <a:pt x="2368550" y="4883150"/>
                  <a:pt x="2403475" y="4911725"/>
                  <a:pt x="2505075" y="5105400"/>
                </a:cubicBezTo>
                <a:cubicBezTo>
                  <a:pt x="2606675" y="5299075"/>
                  <a:pt x="2828925" y="5767387"/>
                  <a:pt x="2895600" y="5905500"/>
                </a:cubicBezTo>
                <a:cubicBezTo>
                  <a:pt x="2962275" y="6043613"/>
                  <a:pt x="2901950" y="5932488"/>
                  <a:pt x="2905125" y="5934075"/>
                </a:cubicBezTo>
                <a:cubicBezTo>
                  <a:pt x="2908300" y="5935662"/>
                  <a:pt x="2911475" y="5925343"/>
                  <a:pt x="2914650" y="5915025"/>
                </a:cubicBezTo>
              </a:path>
            </a:pathLst>
          </a:cu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/>
          <p:cNvSpPr/>
          <p:nvPr/>
        </p:nvSpPr>
        <p:spPr>
          <a:xfrm>
            <a:off x="5972964" y="4095750"/>
            <a:ext cx="1018386" cy="2383639"/>
          </a:xfrm>
          <a:custGeom>
            <a:avLst/>
            <a:gdLst>
              <a:gd name="connsiteX0" fmla="*/ 1018386 w 1018386"/>
              <a:gd name="connsiteY0" fmla="*/ 0 h 2383639"/>
              <a:gd name="connsiteX1" fmla="*/ 913611 w 1018386"/>
              <a:gd name="connsiteY1" fmla="*/ 66675 h 2383639"/>
              <a:gd name="connsiteX2" fmla="*/ 846936 w 1018386"/>
              <a:gd name="connsiteY2" fmla="*/ 190500 h 2383639"/>
              <a:gd name="connsiteX3" fmla="*/ 923136 w 1018386"/>
              <a:gd name="connsiteY3" fmla="*/ 371475 h 2383639"/>
              <a:gd name="connsiteX4" fmla="*/ 532611 w 1018386"/>
              <a:gd name="connsiteY4" fmla="*/ 504825 h 2383639"/>
              <a:gd name="connsiteX5" fmla="*/ 704061 w 1018386"/>
              <a:gd name="connsiteY5" fmla="*/ 771525 h 2383639"/>
              <a:gd name="connsiteX6" fmla="*/ 494511 w 1018386"/>
              <a:gd name="connsiteY6" fmla="*/ 1438275 h 2383639"/>
              <a:gd name="connsiteX7" fmla="*/ 494511 w 1018386"/>
              <a:gd name="connsiteY7" fmla="*/ 1438275 h 2383639"/>
              <a:gd name="connsiteX8" fmla="*/ 380211 w 1018386"/>
              <a:gd name="connsiteY8" fmla="*/ 1914525 h 2383639"/>
              <a:gd name="connsiteX9" fmla="*/ 294486 w 1018386"/>
              <a:gd name="connsiteY9" fmla="*/ 1971675 h 2383639"/>
              <a:gd name="connsiteX10" fmla="*/ 237336 w 1018386"/>
              <a:gd name="connsiteY10" fmla="*/ 2133600 h 2383639"/>
              <a:gd name="connsiteX11" fmla="*/ 170661 w 1018386"/>
              <a:gd name="connsiteY11" fmla="*/ 2162175 h 2383639"/>
              <a:gd name="connsiteX12" fmla="*/ 151611 w 1018386"/>
              <a:gd name="connsiteY12" fmla="*/ 2247900 h 2383639"/>
              <a:gd name="connsiteX13" fmla="*/ 8736 w 1018386"/>
              <a:gd name="connsiteY13" fmla="*/ 2371725 h 2383639"/>
              <a:gd name="connsiteX14" fmla="*/ 27786 w 1018386"/>
              <a:gd name="connsiteY14" fmla="*/ 2371725 h 23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8386" h="2383639">
                <a:moveTo>
                  <a:pt x="1018386" y="0"/>
                </a:moveTo>
                <a:cubicBezTo>
                  <a:pt x="980286" y="17462"/>
                  <a:pt x="942186" y="34925"/>
                  <a:pt x="913611" y="66675"/>
                </a:cubicBezTo>
                <a:cubicBezTo>
                  <a:pt x="885036" y="98425"/>
                  <a:pt x="845348" y="139700"/>
                  <a:pt x="846936" y="190500"/>
                </a:cubicBezTo>
                <a:cubicBezTo>
                  <a:pt x="848523" y="241300"/>
                  <a:pt x="975523" y="319088"/>
                  <a:pt x="923136" y="371475"/>
                </a:cubicBezTo>
                <a:cubicBezTo>
                  <a:pt x="870749" y="423862"/>
                  <a:pt x="569123" y="438150"/>
                  <a:pt x="532611" y="504825"/>
                </a:cubicBezTo>
                <a:cubicBezTo>
                  <a:pt x="496099" y="571500"/>
                  <a:pt x="710411" y="615950"/>
                  <a:pt x="704061" y="771525"/>
                </a:cubicBezTo>
                <a:cubicBezTo>
                  <a:pt x="697711" y="927100"/>
                  <a:pt x="494511" y="1438275"/>
                  <a:pt x="494511" y="1438275"/>
                </a:cubicBezTo>
                <a:lnTo>
                  <a:pt x="494511" y="1438275"/>
                </a:lnTo>
                <a:cubicBezTo>
                  <a:pt x="475461" y="1517650"/>
                  <a:pt x="413549" y="1825625"/>
                  <a:pt x="380211" y="1914525"/>
                </a:cubicBezTo>
                <a:cubicBezTo>
                  <a:pt x="346873" y="2003425"/>
                  <a:pt x="318298" y="1935163"/>
                  <a:pt x="294486" y="1971675"/>
                </a:cubicBezTo>
                <a:cubicBezTo>
                  <a:pt x="270674" y="2008187"/>
                  <a:pt x="257973" y="2101850"/>
                  <a:pt x="237336" y="2133600"/>
                </a:cubicBezTo>
                <a:cubicBezTo>
                  <a:pt x="216699" y="2165350"/>
                  <a:pt x="184948" y="2143125"/>
                  <a:pt x="170661" y="2162175"/>
                </a:cubicBezTo>
                <a:cubicBezTo>
                  <a:pt x="156373" y="2181225"/>
                  <a:pt x="178598" y="2212975"/>
                  <a:pt x="151611" y="2247900"/>
                </a:cubicBezTo>
                <a:cubicBezTo>
                  <a:pt x="124623" y="2282825"/>
                  <a:pt x="29373" y="2351088"/>
                  <a:pt x="8736" y="2371725"/>
                </a:cubicBezTo>
                <a:cubicBezTo>
                  <a:pt x="-11901" y="2392362"/>
                  <a:pt x="7942" y="2382043"/>
                  <a:pt x="27786" y="2371725"/>
                </a:cubicBezTo>
              </a:path>
            </a:pathLst>
          </a:cu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/>
          <p:cNvSpPr/>
          <p:nvPr/>
        </p:nvSpPr>
        <p:spPr>
          <a:xfrm>
            <a:off x="6991350" y="4076700"/>
            <a:ext cx="409575" cy="19050"/>
          </a:xfrm>
          <a:custGeom>
            <a:avLst/>
            <a:gdLst>
              <a:gd name="connsiteX0" fmla="*/ 0 w 409575"/>
              <a:gd name="connsiteY0" fmla="*/ 19050 h 19050"/>
              <a:gd name="connsiteX1" fmla="*/ 409575 w 409575"/>
              <a:gd name="connsiteY1" fmla="*/ 0 h 19050"/>
              <a:gd name="connsiteX2" fmla="*/ 409575 w 409575"/>
              <a:gd name="connsiteY2" fmla="*/ 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575" h="19050">
                <a:moveTo>
                  <a:pt x="0" y="19050"/>
                </a:moveTo>
                <a:lnTo>
                  <a:pt x="409575" y="0"/>
                </a:lnTo>
                <a:lnTo>
                  <a:pt x="409575" y="0"/>
                </a:lnTo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7385572" y="771525"/>
            <a:ext cx="1625078" cy="3295650"/>
          </a:xfrm>
          <a:custGeom>
            <a:avLst/>
            <a:gdLst>
              <a:gd name="connsiteX0" fmla="*/ 1625078 w 1625078"/>
              <a:gd name="connsiteY0" fmla="*/ 0 h 3295650"/>
              <a:gd name="connsiteX1" fmla="*/ 1196453 w 1625078"/>
              <a:gd name="connsiteY1" fmla="*/ 742950 h 3295650"/>
              <a:gd name="connsiteX2" fmla="*/ 624953 w 1625078"/>
              <a:gd name="connsiteY2" fmla="*/ 1628775 h 3295650"/>
              <a:gd name="connsiteX3" fmla="*/ 482078 w 1625078"/>
              <a:gd name="connsiteY3" fmla="*/ 2276475 h 3295650"/>
              <a:gd name="connsiteX4" fmla="*/ 43928 w 1625078"/>
              <a:gd name="connsiteY4" fmla="*/ 2867025 h 3295650"/>
              <a:gd name="connsiteX5" fmla="*/ 15353 w 1625078"/>
              <a:gd name="connsiteY5" fmla="*/ 3295650 h 3295650"/>
              <a:gd name="connsiteX6" fmla="*/ 15353 w 1625078"/>
              <a:gd name="connsiteY6" fmla="*/ 3295650 h 32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078" h="3295650">
                <a:moveTo>
                  <a:pt x="1625078" y="0"/>
                </a:moveTo>
                <a:cubicBezTo>
                  <a:pt x="1494109" y="235744"/>
                  <a:pt x="1363140" y="471488"/>
                  <a:pt x="1196453" y="742950"/>
                </a:cubicBezTo>
                <a:cubicBezTo>
                  <a:pt x="1029766" y="1014412"/>
                  <a:pt x="744015" y="1373188"/>
                  <a:pt x="624953" y="1628775"/>
                </a:cubicBezTo>
                <a:cubicBezTo>
                  <a:pt x="505891" y="1884362"/>
                  <a:pt x="578915" y="2070100"/>
                  <a:pt x="482078" y="2276475"/>
                </a:cubicBezTo>
                <a:cubicBezTo>
                  <a:pt x="385241" y="2482850"/>
                  <a:pt x="121715" y="2697163"/>
                  <a:pt x="43928" y="2867025"/>
                </a:cubicBezTo>
                <a:cubicBezTo>
                  <a:pt x="-33859" y="3036887"/>
                  <a:pt x="15353" y="3295650"/>
                  <a:pt x="15353" y="3295650"/>
                </a:cubicBezTo>
                <a:lnTo>
                  <a:pt x="15353" y="3295650"/>
                </a:ln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7391400" y="4067175"/>
            <a:ext cx="1009650" cy="2628900"/>
          </a:xfrm>
          <a:custGeom>
            <a:avLst/>
            <a:gdLst>
              <a:gd name="connsiteX0" fmla="*/ 0 w 1009650"/>
              <a:gd name="connsiteY0" fmla="*/ 0 h 2628900"/>
              <a:gd name="connsiteX1" fmla="*/ 323850 w 1009650"/>
              <a:gd name="connsiteY1" fmla="*/ 247650 h 2628900"/>
              <a:gd name="connsiteX2" fmla="*/ 276225 w 1009650"/>
              <a:gd name="connsiteY2" fmla="*/ 600075 h 2628900"/>
              <a:gd name="connsiteX3" fmla="*/ 304800 w 1009650"/>
              <a:gd name="connsiteY3" fmla="*/ 723900 h 2628900"/>
              <a:gd name="connsiteX4" fmla="*/ 552450 w 1009650"/>
              <a:gd name="connsiteY4" fmla="*/ 1257300 h 2628900"/>
              <a:gd name="connsiteX5" fmla="*/ 762000 w 1009650"/>
              <a:gd name="connsiteY5" fmla="*/ 1571625 h 2628900"/>
              <a:gd name="connsiteX6" fmla="*/ 542925 w 1009650"/>
              <a:gd name="connsiteY6" fmla="*/ 2276475 h 2628900"/>
              <a:gd name="connsiteX7" fmla="*/ 990600 w 1009650"/>
              <a:gd name="connsiteY7" fmla="*/ 2609850 h 2628900"/>
              <a:gd name="connsiteX8" fmla="*/ 990600 w 1009650"/>
              <a:gd name="connsiteY8" fmla="*/ 2609850 h 2628900"/>
              <a:gd name="connsiteX9" fmla="*/ 1009650 w 1009650"/>
              <a:gd name="connsiteY9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9650" h="2628900">
                <a:moveTo>
                  <a:pt x="0" y="0"/>
                </a:moveTo>
                <a:cubicBezTo>
                  <a:pt x="138906" y="73819"/>
                  <a:pt x="277813" y="147638"/>
                  <a:pt x="323850" y="247650"/>
                </a:cubicBezTo>
                <a:cubicBezTo>
                  <a:pt x="369887" y="347662"/>
                  <a:pt x="279400" y="520700"/>
                  <a:pt x="276225" y="600075"/>
                </a:cubicBezTo>
                <a:cubicBezTo>
                  <a:pt x="273050" y="679450"/>
                  <a:pt x="258763" y="614363"/>
                  <a:pt x="304800" y="723900"/>
                </a:cubicBezTo>
                <a:cubicBezTo>
                  <a:pt x="350837" y="833437"/>
                  <a:pt x="476250" y="1116012"/>
                  <a:pt x="552450" y="1257300"/>
                </a:cubicBezTo>
                <a:cubicBezTo>
                  <a:pt x="628650" y="1398588"/>
                  <a:pt x="763587" y="1401763"/>
                  <a:pt x="762000" y="1571625"/>
                </a:cubicBezTo>
                <a:cubicBezTo>
                  <a:pt x="760413" y="1741487"/>
                  <a:pt x="504825" y="2103438"/>
                  <a:pt x="542925" y="2276475"/>
                </a:cubicBezTo>
                <a:cubicBezTo>
                  <a:pt x="581025" y="2449512"/>
                  <a:pt x="990600" y="2609850"/>
                  <a:pt x="990600" y="2609850"/>
                </a:cubicBezTo>
                <a:lnTo>
                  <a:pt x="990600" y="2609850"/>
                </a:lnTo>
                <a:lnTo>
                  <a:pt x="1009650" y="2628900"/>
                </a:lnTo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/>
          <p:cNvSpPr/>
          <p:nvPr/>
        </p:nvSpPr>
        <p:spPr>
          <a:xfrm>
            <a:off x="6055291" y="6410325"/>
            <a:ext cx="1888559" cy="419100"/>
          </a:xfrm>
          <a:custGeom>
            <a:avLst/>
            <a:gdLst>
              <a:gd name="connsiteX0" fmla="*/ 1888559 w 1888559"/>
              <a:gd name="connsiteY0" fmla="*/ 0 h 419100"/>
              <a:gd name="connsiteX1" fmla="*/ 1212284 w 1888559"/>
              <a:gd name="connsiteY1" fmla="*/ 171450 h 419100"/>
              <a:gd name="connsiteX2" fmla="*/ 1155134 w 1888559"/>
              <a:gd name="connsiteY2" fmla="*/ 342900 h 419100"/>
              <a:gd name="connsiteX3" fmla="*/ 1012259 w 1888559"/>
              <a:gd name="connsiteY3" fmla="*/ 361950 h 419100"/>
              <a:gd name="connsiteX4" fmla="*/ 97859 w 1888559"/>
              <a:gd name="connsiteY4" fmla="*/ 409575 h 419100"/>
              <a:gd name="connsiteX5" fmla="*/ 69284 w 1888559"/>
              <a:gd name="connsiteY5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8559" h="419100">
                <a:moveTo>
                  <a:pt x="1888559" y="0"/>
                </a:moveTo>
                <a:cubicBezTo>
                  <a:pt x="1611540" y="57150"/>
                  <a:pt x="1334521" y="114300"/>
                  <a:pt x="1212284" y="171450"/>
                </a:cubicBezTo>
                <a:cubicBezTo>
                  <a:pt x="1090046" y="228600"/>
                  <a:pt x="1188471" y="311150"/>
                  <a:pt x="1155134" y="342900"/>
                </a:cubicBezTo>
                <a:cubicBezTo>
                  <a:pt x="1121797" y="374650"/>
                  <a:pt x="1188471" y="350838"/>
                  <a:pt x="1012259" y="361950"/>
                </a:cubicBezTo>
                <a:cubicBezTo>
                  <a:pt x="836046" y="373063"/>
                  <a:pt x="255021" y="400050"/>
                  <a:pt x="97859" y="409575"/>
                </a:cubicBezTo>
                <a:cubicBezTo>
                  <a:pt x="-59303" y="419100"/>
                  <a:pt x="4990" y="419100"/>
                  <a:pt x="69284" y="419100"/>
                </a:cubicBezTo>
              </a:path>
            </a:pathLst>
          </a:custGeom>
          <a:noFill/>
          <a:ln w="1905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/>
          <p:cNvSpPr/>
          <p:nvPr/>
        </p:nvSpPr>
        <p:spPr>
          <a:xfrm>
            <a:off x="4999355" y="5165772"/>
            <a:ext cx="363220" cy="1368378"/>
          </a:xfrm>
          <a:custGeom>
            <a:avLst/>
            <a:gdLst>
              <a:gd name="connsiteX0" fmla="*/ 363220 w 363220"/>
              <a:gd name="connsiteY0" fmla="*/ 1368378 h 1368378"/>
              <a:gd name="connsiteX1" fmla="*/ 191770 w 363220"/>
              <a:gd name="connsiteY1" fmla="*/ 1044528 h 1368378"/>
              <a:gd name="connsiteX2" fmla="*/ 1270 w 363220"/>
              <a:gd name="connsiteY2" fmla="*/ 730203 h 1368378"/>
              <a:gd name="connsiteX3" fmla="*/ 115570 w 363220"/>
              <a:gd name="connsiteY3" fmla="*/ 253953 h 1368378"/>
              <a:gd name="connsiteX4" fmla="*/ 248920 w 363220"/>
              <a:gd name="connsiteY4" fmla="*/ 25353 h 1368378"/>
              <a:gd name="connsiteX5" fmla="*/ 258445 w 363220"/>
              <a:gd name="connsiteY5" fmla="*/ 15828 h 13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20" h="1368378">
                <a:moveTo>
                  <a:pt x="363220" y="1368378"/>
                </a:moveTo>
                <a:cubicBezTo>
                  <a:pt x="307657" y="1259634"/>
                  <a:pt x="252095" y="1150890"/>
                  <a:pt x="191770" y="1044528"/>
                </a:cubicBezTo>
                <a:cubicBezTo>
                  <a:pt x="131445" y="938166"/>
                  <a:pt x="13970" y="861965"/>
                  <a:pt x="1270" y="730203"/>
                </a:cubicBezTo>
                <a:cubicBezTo>
                  <a:pt x="-11430" y="598441"/>
                  <a:pt x="74295" y="371428"/>
                  <a:pt x="115570" y="253953"/>
                </a:cubicBezTo>
                <a:cubicBezTo>
                  <a:pt x="156845" y="136478"/>
                  <a:pt x="225107" y="65040"/>
                  <a:pt x="248920" y="25353"/>
                </a:cubicBezTo>
                <a:cubicBezTo>
                  <a:pt x="272732" y="-14335"/>
                  <a:pt x="265588" y="746"/>
                  <a:pt x="258445" y="1582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/>
        </p:nvSpPr>
        <p:spPr>
          <a:xfrm>
            <a:off x="5591175" y="6553200"/>
            <a:ext cx="304800" cy="85725"/>
          </a:xfrm>
          <a:custGeom>
            <a:avLst/>
            <a:gdLst>
              <a:gd name="connsiteX0" fmla="*/ 304800 w 304800"/>
              <a:gd name="connsiteY0" fmla="*/ 0 h 85725"/>
              <a:gd name="connsiteX1" fmla="*/ 0 w 304800"/>
              <a:gd name="connsiteY1" fmla="*/ 85725 h 85725"/>
              <a:gd name="connsiteX2" fmla="*/ 0 w 304800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85725">
                <a:moveTo>
                  <a:pt x="304800" y="0"/>
                </a:moveTo>
                <a:lnTo>
                  <a:pt x="0" y="85725"/>
                </a:lnTo>
                <a:lnTo>
                  <a:pt x="0" y="85725"/>
                </a:ln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/>
        </p:nvSpPr>
        <p:spPr>
          <a:xfrm>
            <a:off x="11083" y="6403959"/>
            <a:ext cx="456722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b="1" i="1" dirty="0" smtClean="0">
                <a:solidFill>
                  <a:srgbClr val="FF0000"/>
                </a:solidFill>
              </a:rPr>
              <a:t>Wanneroo-Carabooda Agribusiness Hub</a:t>
            </a:r>
            <a:endParaRPr lang="en-AU" sz="2000" b="1" i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>
            <a:off x="4578311" y="6635136"/>
            <a:ext cx="635101" cy="97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8121833">
            <a:off x="7633914" y="1726151"/>
            <a:ext cx="86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FF"/>
                </a:solidFill>
              </a:rPr>
              <a:t>RAV 10</a:t>
            </a:r>
            <a:endParaRPr lang="en-AU" b="1" dirty="0">
              <a:solidFill>
                <a:srgbClr val="FF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840377">
            <a:off x="4748916" y="447928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FF"/>
                </a:solidFill>
              </a:rPr>
              <a:t>RAV 7</a:t>
            </a:r>
            <a:endParaRPr lang="en-AU" b="1" dirty="0">
              <a:solidFill>
                <a:srgbClr val="FF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798586">
            <a:off x="3817447" y="193972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FF"/>
                </a:solidFill>
              </a:rPr>
              <a:t>RAV 7</a:t>
            </a:r>
            <a:endParaRPr lang="en-AU" b="1" dirty="0">
              <a:solidFill>
                <a:srgbClr val="FF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3662961">
            <a:off x="7620147" y="497600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FF"/>
                </a:solidFill>
              </a:rPr>
              <a:t>RAV 7</a:t>
            </a:r>
            <a:endParaRPr lang="en-AU" b="1" dirty="0">
              <a:solidFill>
                <a:srgbClr val="FF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7391976">
            <a:off x="5943740" y="510290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FF"/>
                </a:solidFill>
              </a:rPr>
              <a:t>RAV 7</a:t>
            </a:r>
            <a:endParaRPr lang="en-AU" b="1" dirty="0">
              <a:solidFill>
                <a:srgbClr val="FF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20691217">
            <a:off x="6941737" y="61631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FF"/>
                </a:solidFill>
              </a:rPr>
              <a:t>RAV 4</a:t>
            </a:r>
            <a:endParaRPr lang="en-AU" b="1" dirty="0">
              <a:solidFill>
                <a:srgbClr val="FF00FF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972050" y="6145388"/>
            <a:ext cx="1022309" cy="373018"/>
          </a:xfrm>
          <a:custGeom>
            <a:avLst/>
            <a:gdLst>
              <a:gd name="connsiteX0" fmla="*/ 0 w 1022309"/>
              <a:gd name="connsiteY0" fmla="*/ 26812 h 373018"/>
              <a:gd name="connsiteX1" fmla="*/ 304800 w 1022309"/>
              <a:gd name="connsiteY1" fmla="*/ 17287 h 373018"/>
              <a:gd name="connsiteX2" fmla="*/ 695325 w 1022309"/>
              <a:gd name="connsiteY2" fmla="*/ 226837 h 373018"/>
              <a:gd name="connsiteX3" fmla="*/ 990600 w 1022309"/>
              <a:gd name="connsiteY3" fmla="*/ 360187 h 373018"/>
              <a:gd name="connsiteX4" fmla="*/ 1000125 w 1022309"/>
              <a:gd name="connsiteY4" fmla="*/ 360187 h 3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309" h="373018">
                <a:moveTo>
                  <a:pt x="0" y="26812"/>
                </a:moveTo>
                <a:cubicBezTo>
                  <a:pt x="94456" y="5381"/>
                  <a:pt x="188913" y="-16050"/>
                  <a:pt x="304800" y="17287"/>
                </a:cubicBezTo>
                <a:cubicBezTo>
                  <a:pt x="420687" y="50624"/>
                  <a:pt x="581025" y="169687"/>
                  <a:pt x="695325" y="226837"/>
                </a:cubicBezTo>
                <a:cubicBezTo>
                  <a:pt x="809625" y="283987"/>
                  <a:pt x="939800" y="337962"/>
                  <a:pt x="990600" y="360187"/>
                </a:cubicBezTo>
                <a:cubicBezTo>
                  <a:pt x="1041400" y="382412"/>
                  <a:pt x="1020762" y="371299"/>
                  <a:pt x="1000125" y="360187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5743575" y="6237312"/>
            <a:ext cx="412601" cy="40161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Oval 36"/>
          <p:cNvSpPr/>
          <p:nvPr/>
        </p:nvSpPr>
        <p:spPr>
          <a:xfrm>
            <a:off x="5192863" y="5350511"/>
            <a:ext cx="1073489" cy="794877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TextBox 42"/>
          <p:cNvSpPr txBox="1"/>
          <p:nvPr/>
        </p:nvSpPr>
        <p:spPr>
          <a:xfrm>
            <a:off x="7150666" y="5384985"/>
            <a:ext cx="1973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chemeClr val="accent6">
                    <a:lumMod val="50000"/>
                  </a:schemeClr>
                </a:solidFill>
              </a:rPr>
              <a:t>Existing horticulture areas</a:t>
            </a:r>
            <a:endParaRPr lang="en-AU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5" name="Straight Arrow Connector 44"/>
          <p:cNvCxnSpPr>
            <a:stCxn id="43" idx="1"/>
          </p:cNvCxnSpPr>
          <p:nvPr/>
        </p:nvCxnSpPr>
        <p:spPr>
          <a:xfrm flipH="1">
            <a:off x="5796136" y="5523485"/>
            <a:ext cx="1354530" cy="233175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969691" y="5849961"/>
            <a:ext cx="2282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i="1" dirty="0" smtClean="0">
                <a:solidFill>
                  <a:srgbClr val="7030A0"/>
                </a:solidFill>
              </a:rPr>
              <a:t>Heavy freight transfer hub</a:t>
            </a:r>
            <a:endParaRPr lang="en-AU" sz="1400" b="1" i="1" dirty="0">
              <a:solidFill>
                <a:srgbClr val="7030A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6156176" y="6003849"/>
            <a:ext cx="813515" cy="343937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44421" y="3933056"/>
            <a:ext cx="511155" cy="4994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Freeform 53"/>
          <p:cNvSpPr/>
          <p:nvPr/>
        </p:nvSpPr>
        <p:spPr>
          <a:xfrm>
            <a:off x="425683" y="3933056"/>
            <a:ext cx="181610" cy="453180"/>
          </a:xfrm>
          <a:custGeom>
            <a:avLst/>
            <a:gdLst>
              <a:gd name="connsiteX0" fmla="*/ 363220 w 363220"/>
              <a:gd name="connsiteY0" fmla="*/ 1368378 h 1368378"/>
              <a:gd name="connsiteX1" fmla="*/ 191770 w 363220"/>
              <a:gd name="connsiteY1" fmla="*/ 1044528 h 1368378"/>
              <a:gd name="connsiteX2" fmla="*/ 1270 w 363220"/>
              <a:gd name="connsiteY2" fmla="*/ 730203 h 1368378"/>
              <a:gd name="connsiteX3" fmla="*/ 115570 w 363220"/>
              <a:gd name="connsiteY3" fmla="*/ 253953 h 1368378"/>
              <a:gd name="connsiteX4" fmla="*/ 248920 w 363220"/>
              <a:gd name="connsiteY4" fmla="*/ 25353 h 1368378"/>
              <a:gd name="connsiteX5" fmla="*/ 258445 w 363220"/>
              <a:gd name="connsiteY5" fmla="*/ 15828 h 13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20" h="1368378">
                <a:moveTo>
                  <a:pt x="363220" y="1368378"/>
                </a:moveTo>
                <a:cubicBezTo>
                  <a:pt x="307657" y="1259634"/>
                  <a:pt x="252095" y="1150890"/>
                  <a:pt x="191770" y="1044528"/>
                </a:cubicBezTo>
                <a:cubicBezTo>
                  <a:pt x="131445" y="938166"/>
                  <a:pt x="13970" y="861965"/>
                  <a:pt x="1270" y="730203"/>
                </a:cubicBezTo>
                <a:cubicBezTo>
                  <a:pt x="-11430" y="598441"/>
                  <a:pt x="74295" y="371428"/>
                  <a:pt x="115570" y="253953"/>
                </a:cubicBezTo>
                <a:cubicBezTo>
                  <a:pt x="156845" y="136478"/>
                  <a:pt x="225107" y="65040"/>
                  <a:pt x="248920" y="25353"/>
                </a:cubicBezTo>
                <a:cubicBezTo>
                  <a:pt x="272732" y="-14335"/>
                  <a:pt x="265588" y="746"/>
                  <a:pt x="258445" y="1582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Rectangle 51"/>
          <p:cNvSpPr/>
          <p:nvPr/>
        </p:nvSpPr>
        <p:spPr>
          <a:xfrm>
            <a:off x="244421" y="4725144"/>
            <a:ext cx="511155" cy="4994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Freeform 54"/>
          <p:cNvSpPr/>
          <p:nvPr/>
        </p:nvSpPr>
        <p:spPr>
          <a:xfrm>
            <a:off x="249561" y="4797152"/>
            <a:ext cx="511154" cy="373018"/>
          </a:xfrm>
          <a:custGeom>
            <a:avLst/>
            <a:gdLst>
              <a:gd name="connsiteX0" fmla="*/ 0 w 1022309"/>
              <a:gd name="connsiteY0" fmla="*/ 26812 h 373018"/>
              <a:gd name="connsiteX1" fmla="*/ 304800 w 1022309"/>
              <a:gd name="connsiteY1" fmla="*/ 17287 h 373018"/>
              <a:gd name="connsiteX2" fmla="*/ 695325 w 1022309"/>
              <a:gd name="connsiteY2" fmla="*/ 226837 h 373018"/>
              <a:gd name="connsiteX3" fmla="*/ 990600 w 1022309"/>
              <a:gd name="connsiteY3" fmla="*/ 360187 h 373018"/>
              <a:gd name="connsiteX4" fmla="*/ 1000125 w 1022309"/>
              <a:gd name="connsiteY4" fmla="*/ 360187 h 3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309" h="373018">
                <a:moveTo>
                  <a:pt x="0" y="26812"/>
                </a:moveTo>
                <a:cubicBezTo>
                  <a:pt x="94456" y="5381"/>
                  <a:pt x="188913" y="-16050"/>
                  <a:pt x="304800" y="17287"/>
                </a:cubicBezTo>
                <a:cubicBezTo>
                  <a:pt x="420687" y="50624"/>
                  <a:pt x="581025" y="169687"/>
                  <a:pt x="695325" y="226837"/>
                </a:cubicBezTo>
                <a:cubicBezTo>
                  <a:pt x="809625" y="283987"/>
                  <a:pt x="939800" y="337962"/>
                  <a:pt x="990600" y="360187"/>
                </a:cubicBezTo>
                <a:cubicBezTo>
                  <a:pt x="1041400" y="382412"/>
                  <a:pt x="1020762" y="371299"/>
                  <a:pt x="1000125" y="360187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6" name="TextBox 55"/>
          <p:cNvSpPr txBox="1"/>
          <p:nvPr/>
        </p:nvSpPr>
        <p:spPr>
          <a:xfrm>
            <a:off x="795046" y="38610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7030A0"/>
                </a:solidFill>
              </a:rPr>
              <a:t>Road freight transport connections needed</a:t>
            </a:r>
            <a:endParaRPr lang="en-AU" b="1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5046" y="465313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7030A0"/>
                </a:solidFill>
              </a:rPr>
              <a:t>Potential heavy haulage connection to future port</a:t>
            </a:r>
            <a:endParaRPr lang="en-AU" b="1" dirty="0">
              <a:solidFill>
                <a:srgbClr val="7030A0"/>
              </a:solidFill>
            </a:endParaRPr>
          </a:p>
        </p:txBody>
      </p:sp>
      <p:sp>
        <p:nvSpPr>
          <p:cNvPr id="60" name="Left Arrow Callout 59"/>
          <p:cNvSpPr/>
          <p:nvPr/>
        </p:nvSpPr>
        <p:spPr>
          <a:xfrm>
            <a:off x="4634875" y="6003849"/>
            <a:ext cx="364480" cy="233463"/>
          </a:xfrm>
          <a:prstGeom prst="leftArrowCallou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TextBox 60"/>
          <p:cNvSpPr txBox="1"/>
          <p:nvPr/>
        </p:nvSpPr>
        <p:spPr>
          <a:xfrm>
            <a:off x="3131840" y="6003849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 smtClean="0">
                <a:solidFill>
                  <a:srgbClr val="FF0000"/>
                </a:solidFill>
              </a:rPr>
              <a:t>Possible future port?</a:t>
            </a:r>
            <a:endParaRPr lang="en-AU" sz="12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7504" y="44624"/>
            <a:ext cx="7043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/>
              <a:t>An example of functional regional linkages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i="1" dirty="0" smtClean="0"/>
              <a:t>Agribusiness/horticulture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i="1" dirty="0" smtClean="0"/>
              <a:t>Heavy freight haulage routes</a:t>
            </a:r>
            <a:endParaRPr lang="en-AU" b="1" i="1" dirty="0"/>
          </a:p>
        </p:txBody>
      </p:sp>
      <p:sp>
        <p:nvSpPr>
          <p:cNvPr id="63" name="Curved Left Arrow 62"/>
          <p:cNvSpPr/>
          <p:nvPr/>
        </p:nvSpPr>
        <p:spPr>
          <a:xfrm rot="2147290">
            <a:off x="6031768" y="1577913"/>
            <a:ext cx="461137" cy="1952501"/>
          </a:xfrm>
          <a:prstGeom prst="curvedLef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096" name="TextBox 4095"/>
          <p:cNvSpPr txBox="1"/>
          <p:nvPr/>
        </p:nvSpPr>
        <p:spPr>
          <a:xfrm>
            <a:off x="249561" y="1910818"/>
            <a:ext cx="2882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accent6">
                    <a:lumMod val="75000"/>
                  </a:schemeClr>
                </a:solidFill>
              </a:rPr>
              <a:t>Groundwater irrigation investigations and prospects</a:t>
            </a:r>
            <a:endParaRPr lang="en-A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099" name="Straight Arrow Connector 4098"/>
          <p:cNvCxnSpPr>
            <a:stCxn id="4096" idx="3"/>
          </p:cNvCxnSpPr>
          <p:nvPr/>
        </p:nvCxnSpPr>
        <p:spPr>
          <a:xfrm>
            <a:off x="3131840" y="2233984"/>
            <a:ext cx="1368152" cy="1853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Straight Arrow Connector 4102"/>
          <p:cNvCxnSpPr/>
          <p:nvPr/>
        </p:nvCxnSpPr>
        <p:spPr>
          <a:xfrm>
            <a:off x="3131840" y="2233984"/>
            <a:ext cx="891453" cy="61895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rved Up Arrow 1"/>
          <p:cNvSpPr/>
          <p:nvPr/>
        </p:nvSpPr>
        <p:spPr>
          <a:xfrm rot="16631252">
            <a:off x="4736339" y="4758937"/>
            <a:ext cx="3375787" cy="985628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57" grpId="0" animBg="1"/>
      <p:bldP spid="54" grpId="0" animBg="1"/>
      <p:bldP spid="52" grpId="0" animBg="1"/>
      <p:bldP spid="55" grpId="0" animBg="1"/>
      <p:bldP spid="56" grpId="0"/>
      <p:bldP spid="58" grpId="0"/>
      <p:bldP spid="60" grpId="0" animBg="1"/>
      <p:bldP spid="61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5793"/>
            <a:ext cx="6244955" cy="63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The Middle East Looks to Floating Ports and Villas </a:t>
            </a:r>
            <a:r>
              <a:rPr lang="en-AU" sz="1400" dirty="0" smtClean="0"/>
              <a:t>(Ref: The Maritime Executive)</a:t>
            </a:r>
            <a:endParaRPr lang="en-A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444208" y="548680"/>
            <a:ext cx="25035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i="1" dirty="0" smtClean="0"/>
              <a:t>Innovative engineering for port development and expansions starting to favour floating wharfs, jetties and freight handling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i="1" dirty="0" smtClean="0"/>
              <a:t>Near shore floating ports are a serious prospect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i="1" dirty="0" smtClean="0"/>
              <a:t>Potential for very low impact environmental ‘footprint’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i="1" dirty="0" smtClean="0"/>
              <a:t>Combined with driverless, automated, robotic freight handling vehicles &amp; containers  - potential to replace conventional approach to port planning design?</a:t>
            </a:r>
            <a:endParaRPr lang="en-AU" sz="1600" b="1" i="1" dirty="0"/>
          </a:p>
        </p:txBody>
      </p:sp>
    </p:spTree>
    <p:extLst>
      <p:ext uri="{BB962C8B-B14F-4D97-AF65-F5344CB8AC3E}">
        <p14:creationId xmlns:p14="http://schemas.microsoft.com/office/powerpoint/2010/main" val="37721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7" y="5"/>
            <a:ext cx="4819625" cy="68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260653"/>
            <a:ext cx="48245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An Unlikely Urban Form?</a:t>
            </a:r>
          </a:p>
          <a:p>
            <a:pPr algn="ctr"/>
            <a:r>
              <a:rPr lang="en-AU" sz="2400" b="1" dirty="0" smtClean="0"/>
              <a:t>“</a:t>
            </a:r>
            <a:r>
              <a:rPr lang="en-AU" sz="2400" b="1" i="1" dirty="0" smtClean="0"/>
              <a:t>You’d never plan it that way!”</a:t>
            </a:r>
            <a:endParaRPr lang="en-AU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59532" y="2348880"/>
            <a:ext cx="277230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i="1" dirty="0" smtClean="0">
                <a:solidFill>
                  <a:srgbClr val="FF0000"/>
                </a:solidFill>
              </a:rPr>
              <a:t>A problematic Urban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i="1" dirty="0" smtClean="0">
                <a:solidFill>
                  <a:srgbClr val="FF0000"/>
                </a:solidFill>
              </a:rPr>
              <a:t>No hinterland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i="1" dirty="0" smtClean="0">
                <a:solidFill>
                  <a:srgbClr val="FF0000"/>
                </a:solidFill>
              </a:rPr>
              <a:t>No ‘visible means of support’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i="1" dirty="0" smtClean="0">
                <a:solidFill>
                  <a:srgbClr val="FF0000"/>
                </a:solidFill>
              </a:rPr>
              <a:t>No linkages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i="1" dirty="0" smtClean="0">
                <a:solidFill>
                  <a:srgbClr val="FF0000"/>
                </a:solidFill>
              </a:rPr>
              <a:t>Not connected</a:t>
            </a:r>
            <a:endParaRPr lang="en-AU" sz="20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4248" y="3432277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Economically productive hinterlands to other urban corridors</a:t>
            </a:r>
            <a:endParaRPr lang="en-AU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292080" y="2996952"/>
            <a:ext cx="1440160" cy="435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292080" y="4103206"/>
            <a:ext cx="1656184" cy="11259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8144" y="3933056"/>
            <a:ext cx="936104" cy="170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rved Down Arrow 4"/>
          <p:cNvSpPr/>
          <p:nvPr/>
        </p:nvSpPr>
        <p:spPr>
          <a:xfrm rot="20167909">
            <a:off x="1176869" y="1371935"/>
            <a:ext cx="1769064" cy="580954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1" y="1"/>
            <a:ext cx="5045743" cy="709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rved Left Arrow 8"/>
          <p:cNvSpPr/>
          <p:nvPr/>
        </p:nvSpPr>
        <p:spPr>
          <a:xfrm rot="4666636">
            <a:off x="4897969" y="2887268"/>
            <a:ext cx="1001282" cy="3176739"/>
          </a:xfrm>
          <a:prstGeom prst="curvedLef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16637"/>
            <a:ext cx="61206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A Significantly Flawed Strategic Urban Setting</a:t>
            </a:r>
            <a:endParaRPr lang="en-A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692697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i="1" dirty="0" smtClean="0"/>
              <a:t>Physical barrier</a:t>
            </a:r>
          </a:p>
          <a:p>
            <a:pPr algn="r"/>
            <a:r>
              <a:rPr lang="en-AU" sz="1400" b="1" i="1" dirty="0" smtClean="0"/>
              <a:t>(</a:t>
            </a:r>
            <a:r>
              <a:rPr lang="en-AU" sz="1400" b="1" i="1" dirty="0" err="1" smtClean="0"/>
              <a:t>approx</a:t>
            </a:r>
            <a:r>
              <a:rPr lang="en-AU" sz="1400" b="1" i="1" dirty="0" smtClean="0"/>
              <a:t> 75,000 ha) </a:t>
            </a:r>
            <a:endParaRPr lang="en-AU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484788"/>
            <a:ext cx="20882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b="1" i="1" dirty="0" smtClean="0"/>
              <a:t>Sterilized land area</a:t>
            </a:r>
          </a:p>
          <a:p>
            <a:r>
              <a:rPr lang="en-AU" sz="1400" b="1" i="1" dirty="0" smtClean="0"/>
              <a:t>(</a:t>
            </a:r>
            <a:r>
              <a:rPr lang="en-AU" sz="1400" b="1" i="1" dirty="0" err="1" smtClean="0"/>
              <a:t>approx</a:t>
            </a:r>
            <a:r>
              <a:rPr lang="en-AU" sz="1400" b="1" i="1" dirty="0" smtClean="0"/>
              <a:t> 25,000 ha)</a:t>
            </a:r>
            <a:endParaRPr lang="en-AU" sz="1400" b="1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27784" y="1669450"/>
            <a:ext cx="7920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99992" y="620692"/>
            <a:ext cx="464400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achieving: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urban form &amp;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Sufficiently diversified land use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Sufficient economic investment, productive industries &amp; jobs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2588711"/>
            <a:ext cx="385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dirty="0" smtClean="0">
                <a:solidFill>
                  <a:srgbClr val="FF0000"/>
                </a:solidFill>
              </a:rPr>
              <a:t>Without some big solutions..</a:t>
            </a:r>
          </a:p>
          <a:p>
            <a:r>
              <a:rPr lang="en-AU" sz="2400" b="1" i="1" dirty="0" smtClean="0">
                <a:solidFill>
                  <a:srgbClr val="FF0000"/>
                </a:solidFill>
              </a:rPr>
              <a:t>….more of the same on the cards?</a:t>
            </a:r>
          </a:p>
        </p:txBody>
      </p:sp>
    </p:spTree>
    <p:extLst>
      <p:ext uri="{BB962C8B-B14F-4D97-AF65-F5344CB8AC3E}">
        <p14:creationId xmlns:p14="http://schemas.microsoft.com/office/powerpoint/2010/main" val="36127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4896</TotalTime>
  <Words>1608</Words>
  <Application>Microsoft Office PowerPoint</Application>
  <PresentationFormat>On-screen Show (4:3)</PresentationFormat>
  <Paragraphs>277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Q: What are Wanneroo’s Comparative Advantages?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Infrastructure Investment Funds….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Singleton</dc:creator>
  <cp:lastModifiedBy>Singleton, James</cp:lastModifiedBy>
  <cp:revision>380</cp:revision>
  <cp:lastPrinted>2017-06-02T03:30:21Z</cp:lastPrinted>
  <dcterms:created xsi:type="dcterms:W3CDTF">2016-11-24T11:20:12Z</dcterms:created>
  <dcterms:modified xsi:type="dcterms:W3CDTF">2017-06-02T03:39:43Z</dcterms:modified>
</cp:coreProperties>
</file>