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6" r:id="rId2"/>
    <p:sldId id="318" r:id="rId3"/>
    <p:sldId id="259" r:id="rId4"/>
    <p:sldId id="263" r:id="rId5"/>
    <p:sldId id="272" r:id="rId6"/>
    <p:sldId id="262" r:id="rId7"/>
    <p:sldId id="266" r:id="rId8"/>
    <p:sldId id="257" r:id="rId9"/>
    <p:sldId id="265" r:id="rId10"/>
    <p:sldId id="258" r:id="rId11"/>
    <p:sldId id="305" r:id="rId12"/>
    <p:sldId id="267" r:id="rId13"/>
    <p:sldId id="295" r:id="rId14"/>
    <p:sldId id="273" r:id="rId15"/>
    <p:sldId id="278" r:id="rId16"/>
    <p:sldId id="260" r:id="rId17"/>
    <p:sldId id="313" r:id="rId18"/>
    <p:sldId id="271" r:id="rId19"/>
    <p:sldId id="256" r:id="rId20"/>
    <p:sldId id="274" r:id="rId21"/>
    <p:sldId id="270" r:id="rId22"/>
    <p:sldId id="264" r:id="rId23"/>
    <p:sldId id="269" r:id="rId24"/>
    <p:sldId id="296" r:id="rId25"/>
    <p:sldId id="32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DCEBB-7EE2-E846-B7D8-1875D3A48B2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F8B0E-2A32-014F-8ACC-BDEE0000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nneroo.wa.gov.au/downloads/download/200/wanneroo_regional_museum_education_resource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see the </a:t>
            </a:r>
            <a:r>
              <a:rPr lang="en-US" b="1" dirty="0" smtClean="0"/>
              <a:t>Comparing </a:t>
            </a:r>
            <a:r>
              <a:rPr lang="en-US" b="1" baseline="0" dirty="0" smtClean="0"/>
              <a:t>past and present</a:t>
            </a:r>
            <a:r>
              <a:rPr lang="en-US" baseline="0" dirty="0" smtClean="0"/>
              <a:t> </a:t>
            </a:r>
            <a:r>
              <a:rPr lang="en-US" b="1" dirty="0" smtClean="0"/>
              <a:t>objects</a:t>
            </a:r>
            <a:r>
              <a:rPr lang="en-US" b="1" baseline="0" dirty="0" smtClean="0"/>
              <a:t> in the home </a:t>
            </a:r>
            <a:r>
              <a:rPr lang="en-US" baseline="0" dirty="0" smtClean="0"/>
              <a:t>resource which support this PowerPoint and provide additional activities and resources.</a:t>
            </a:r>
          </a:p>
          <a:p>
            <a:r>
              <a:rPr lang="en-US" baseline="0" dirty="0" smtClean="0"/>
              <a:t>Available from: </a:t>
            </a:r>
            <a:r>
              <a:rPr lang="en-AU" dirty="0" smtClean="0">
                <a:hlinkClick r:id="rId3"/>
              </a:rPr>
              <a:t>https://www.wanneroo.wa.gov.au/downloads/download/200/wanneroo_regional_museum_education_resources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 (</a:t>
            </a:r>
            <a:r>
              <a:rPr lang="en-US" dirty="0" err="1" smtClean="0"/>
              <a:t>Cockman</a:t>
            </a:r>
            <a:r>
              <a:rPr lang="en-US" dirty="0" smtClean="0"/>
              <a:t> House)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8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Toilet commode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45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Chamber</a:t>
            </a:r>
            <a:r>
              <a:rPr lang="en-US" baseline="0" dirty="0" smtClean="0"/>
              <a:t> pot or </a:t>
            </a:r>
            <a:r>
              <a:rPr lang="en-US" baseline="0" dirty="0" err="1" smtClean="0"/>
              <a:t>potty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9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rug beater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65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Chores and</a:t>
            </a:r>
            <a:r>
              <a:rPr lang="en-US" baseline="0" dirty="0" smtClean="0"/>
              <a:t> children’s work as recalled by early </a:t>
            </a:r>
            <a:r>
              <a:rPr lang="en-US" baseline="0" dirty="0" err="1" smtClean="0"/>
              <a:t>Wanneroo</a:t>
            </a:r>
            <a:r>
              <a:rPr lang="en-US" baseline="0" dirty="0" smtClean="0"/>
              <a:t> residents.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Quotes taken from: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Marwick, B.; The Wanneroo and Districts Historical Society. (2005). </a:t>
            </a:r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times of Wanneroo: as</a:t>
            </a:r>
            <a:b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told to Bill Marwick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Wanneroo and Districts Historical Society.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Leigh, C.; Wanneroo Regional Museum. (2016). </a:t>
            </a:r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Live, work, play: Wanneroo recollections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Wanneroo Regional Museum.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Marwick, B.; City of Wanneroo. (2002) </a:t>
            </a:r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Stories of Old Wanneroo: As told to Bill</a:t>
            </a:r>
            <a:b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Marwick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City of Wanneroo.</a:t>
            </a:r>
          </a:p>
          <a:p>
            <a:r>
              <a:rPr lang="en-US" baseline="0" dirty="0" smtClean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1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mangle – for squeezing</a:t>
            </a:r>
            <a:r>
              <a:rPr lang="en-US" baseline="0" dirty="0" smtClean="0"/>
              <a:t> out the water from clothes.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47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Mrs</a:t>
            </a:r>
            <a:r>
              <a:rPr lang="en-US" dirty="0" smtClean="0"/>
              <a:t> </a:t>
            </a:r>
            <a:r>
              <a:rPr lang="en-US" dirty="0" err="1" smtClean="0"/>
              <a:t>Potts’iron</a:t>
            </a:r>
            <a:r>
              <a:rPr lang="en-US" dirty="0" smtClean="0"/>
              <a:t> (left)</a:t>
            </a:r>
            <a:r>
              <a:rPr lang="en-US" baseline="0" dirty="0" smtClean="0"/>
              <a:t> and a flat iron.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Wood stove oven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Coolgardie</a:t>
            </a:r>
            <a:r>
              <a:rPr lang="en-US" dirty="0" smtClean="0"/>
              <a:t> safe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83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Ice chest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65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Oil lamp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92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pump (Buckingham</a:t>
            </a:r>
            <a:r>
              <a:rPr lang="en-US" baseline="0" dirty="0" smtClean="0"/>
              <a:t> House)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8B0E-2A32-014F-8ACC-BDEE00000E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5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640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63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472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22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004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506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05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764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8856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211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36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FDBAE-E1DC-4DD6-A3F5-616BECA44292}" type="datetimeFigureOut">
              <a:rPr lang="en-AU" smtClean="0"/>
              <a:t>05/06/2020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246E7-13E0-47E9-8053-379AD0F9FF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89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704856" cy="1390882"/>
          </a:xfrm>
        </p:spPr>
        <p:txBody>
          <a:bodyPr/>
          <a:lstStyle/>
          <a:p>
            <a:r>
              <a:rPr lang="en-US" dirty="0" smtClean="0"/>
              <a:t>Historical Object Investigation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484784"/>
            <a:ext cx="6400800" cy="1752600"/>
          </a:xfrm>
        </p:spPr>
        <p:txBody>
          <a:bodyPr/>
          <a:lstStyle/>
          <a:p>
            <a:r>
              <a:rPr lang="en-US" dirty="0" smtClean="0"/>
              <a:t>Comparing Past and Present Objects</a:t>
            </a:r>
            <a:endParaRPr lang="en-US" dirty="0"/>
          </a:p>
        </p:txBody>
      </p:sp>
      <p:pic>
        <p:nvPicPr>
          <p:cNvPr id="4" name="Picture 3" descr="075_CockmanHouse_LOW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29" y="2177176"/>
            <a:ext cx="5567837" cy="3717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6379"/>
            <a:ext cx="2514979" cy="59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059814"/>
            <a:ext cx="1475656" cy="39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Low Res Buckingham House\113_BuckinghamHouse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4032448" cy="60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EUM:Low Res Buckingham House:121_BuckinghamHouse_LOWre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176464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968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:\Naomi Hoyle\iStock-1086056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960"/>
            <a:ext cx="432435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1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4664"/>
            <a:ext cx="2712608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8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Cockman house\LOW res\121_CockmanHouse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0"/>
            <a:ext cx="4563063" cy="683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T:\Naomi Hoyle\iStock-859452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77590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1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Low Res Buckingham House\119_BuckinghamHouse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404327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:Cockman house:LOW res:181_CockmanHouse_LOWr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28992" cy="63367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571852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6386" name="Picture 2" descr="T:\Naomi Hoyle\iStock-121370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210147" cy="61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0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Low Res Buckingham House\110_BuckinghamHouse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70059" cy="61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Low Res Buckingham House\118_BuckinghamHouse_LOW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525411" cy="302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Stock-6135357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744416" cy="5124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9832" y="39355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Compare…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1846628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9458" name="Picture 2" descr="F:\Cockman house\LOW res\145_CockmanHouse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332656"/>
            <a:ext cx="9144000" cy="61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2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:\Naomi Hoyle\iStock-1035076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52" y="2264"/>
            <a:ext cx="6836554" cy="634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87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Low Res Buckingham House\105_BuckinghamHouse_LOW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6"/>
            <a:ext cx="4577628" cy="68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:\Naomi Hoyle\iStock-461983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57835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3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51520" y="260648"/>
            <a:ext cx="3314700" cy="2514600"/>
          </a:xfrm>
          <a:prstGeom prst="wedgeEllipseCallout">
            <a:avLst>
              <a:gd name="adj1" fmla="val 56261"/>
              <a:gd name="adj2" fmla="val 5315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10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5220072" y="260648"/>
            <a:ext cx="3314700" cy="2514600"/>
          </a:xfrm>
          <a:prstGeom prst="wedgeEllipseCallout">
            <a:avLst>
              <a:gd name="adj1" fmla="val -36459"/>
              <a:gd name="adj2" fmla="val 5669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10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699792" y="3429000"/>
            <a:ext cx="3528392" cy="2730624"/>
          </a:xfrm>
          <a:prstGeom prst="wedgeEllipseCallout">
            <a:avLst>
              <a:gd name="adj1" fmla="val 56261"/>
              <a:gd name="adj2" fmla="val 5315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10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6" name="Text Box 289"/>
          <p:cNvSpPr txBox="1"/>
          <p:nvPr/>
        </p:nvSpPr>
        <p:spPr>
          <a:xfrm>
            <a:off x="971600" y="692696"/>
            <a:ext cx="2171700" cy="18288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 smtClean="0">
                <a:effectLst/>
                <a:ea typeface="Calibri"/>
                <a:cs typeface="Times New Roman"/>
              </a:rPr>
              <a:t>The </a:t>
            </a:r>
            <a:r>
              <a:rPr lang="en-AU" sz="1400" dirty="0">
                <a:effectLst/>
                <a:ea typeface="Calibri"/>
                <a:cs typeface="Times New Roman"/>
              </a:rPr>
              <a:t>boys chopped and gathered wood for the fire and helped dad in the garden, while the girls helped mum in the house and </a:t>
            </a:r>
            <a:r>
              <a:rPr lang="en-AU" sz="1400" dirty="0" smtClean="0">
                <a:effectLst/>
                <a:ea typeface="Calibri"/>
                <a:cs typeface="Times New Roman"/>
              </a:rPr>
              <a:t>kitchen.</a:t>
            </a:r>
            <a:endParaRPr lang="en-AU" sz="1400" dirty="0">
              <a:effectLst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>
                <a:effectLst/>
                <a:ea typeface="Calibri"/>
                <a:cs typeface="Times New Roman"/>
              </a:rPr>
              <a:t>Margaret </a:t>
            </a:r>
            <a:r>
              <a:rPr lang="en-AU" sz="1400" dirty="0" err="1">
                <a:effectLst/>
                <a:ea typeface="Calibri"/>
                <a:cs typeface="Times New Roman"/>
              </a:rPr>
              <a:t>Cockman</a:t>
            </a:r>
            <a:endParaRPr lang="en-AU" sz="1400" dirty="0">
              <a:effectLst/>
              <a:ea typeface="Calibri"/>
              <a:cs typeface="Times New Roman"/>
            </a:endParaRPr>
          </a:p>
        </p:txBody>
      </p:sp>
      <p:sp>
        <p:nvSpPr>
          <p:cNvPr id="7" name="Text Box 293"/>
          <p:cNvSpPr txBox="1"/>
          <p:nvPr/>
        </p:nvSpPr>
        <p:spPr>
          <a:xfrm>
            <a:off x="5940152" y="836712"/>
            <a:ext cx="2016224" cy="13716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 smtClean="0">
                <a:effectLst/>
                <a:ea typeface="Calibri"/>
                <a:cs typeface="Times New Roman"/>
              </a:rPr>
              <a:t>My </a:t>
            </a:r>
            <a:r>
              <a:rPr lang="en-AU" sz="1400" dirty="0">
                <a:effectLst/>
                <a:ea typeface="Calibri"/>
                <a:cs typeface="Times New Roman"/>
              </a:rPr>
              <a:t>girls could cook, wash clothes and do everything in and around the house by the time they were </a:t>
            </a:r>
            <a:r>
              <a:rPr lang="en-AU" sz="1400" dirty="0" smtClean="0">
                <a:effectLst/>
                <a:ea typeface="Calibri"/>
                <a:cs typeface="Times New Roman"/>
              </a:rPr>
              <a:t>14.</a:t>
            </a:r>
            <a:endParaRPr lang="en-AU" sz="1400" dirty="0">
              <a:effectLst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>
                <a:effectLst/>
                <a:ea typeface="Calibri"/>
                <a:cs typeface="Times New Roman"/>
              </a:rPr>
              <a:t>Eva </a:t>
            </a:r>
            <a:r>
              <a:rPr lang="en-AU" sz="1400" dirty="0" err="1">
                <a:effectLst/>
                <a:ea typeface="Calibri"/>
                <a:cs typeface="Times New Roman"/>
              </a:rPr>
              <a:t>Mola</a:t>
            </a:r>
            <a:endParaRPr lang="en-AU" sz="1400" dirty="0">
              <a:effectLst/>
              <a:ea typeface="Calibri"/>
              <a:cs typeface="Times New Roman"/>
            </a:endParaRPr>
          </a:p>
        </p:txBody>
      </p:sp>
      <p:sp>
        <p:nvSpPr>
          <p:cNvPr id="8" name="Text Box 291"/>
          <p:cNvSpPr txBox="1"/>
          <p:nvPr/>
        </p:nvSpPr>
        <p:spPr>
          <a:xfrm>
            <a:off x="3347864" y="3789040"/>
            <a:ext cx="2736304" cy="18288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>
                <a:effectLst/>
                <a:ea typeface="Calibri"/>
                <a:cs typeface="Times New Roman"/>
              </a:rPr>
              <a:t>Talking about washing day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 smtClean="0">
                <a:ea typeface="Calibri"/>
                <a:cs typeface="Times New Roman"/>
              </a:rPr>
              <a:t>…</a:t>
            </a:r>
            <a:r>
              <a:rPr lang="en-AU" sz="1400" dirty="0" smtClean="0">
                <a:effectLst/>
                <a:ea typeface="Calibri"/>
                <a:cs typeface="Times New Roman"/>
              </a:rPr>
              <a:t>The </a:t>
            </a:r>
            <a:r>
              <a:rPr lang="en-AU" sz="1400" dirty="0">
                <a:effectLst/>
                <a:ea typeface="Calibri"/>
                <a:cs typeface="Times New Roman"/>
              </a:rPr>
              <a:t>sheets were the worst to wring and hang out. We girls helped with the sheets and towels. We ironed all the clothes over a towel using an iron heated on the </a:t>
            </a:r>
            <a:r>
              <a:rPr lang="en-AU" sz="1400" dirty="0" smtClean="0">
                <a:effectLst/>
                <a:ea typeface="Calibri"/>
                <a:cs typeface="Times New Roman"/>
              </a:rPr>
              <a:t>woodstove.</a:t>
            </a:r>
            <a:endParaRPr lang="en-AU" sz="1400" dirty="0">
              <a:effectLst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 err="1">
                <a:effectLst/>
                <a:ea typeface="Calibri"/>
                <a:cs typeface="Times New Roman"/>
              </a:rPr>
              <a:t>Zivkovich</a:t>
            </a:r>
            <a:r>
              <a:rPr lang="en-AU" sz="1400" dirty="0">
                <a:effectLst/>
                <a:ea typeface="Calibri"/>
                <a:cs typeface="Times New Roman"/>
              </a:rPr>
              <a:t> family</a:t>
            </a:r>
          </a:p>
        </p:txBody>
      </p:sp>
    </p:spTree>
    <p:extLst>
      <p:ext uri="{BB962C8B-B14F-4D97-AF65-F5344CB8AC3E}">
        <p14:creationId xmlns:p14="http://schemas.microsoft.com/office/powerpoint/2010/main" val="3785883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827584" y="692696"/>
            <a:ext cx="3314700" cy="2514600"/>
          </a:xfrm>
          <a:prstGeom prst="wedgeEllipseCallout">
            <a:avLst>
              <a:gd name="adj1" fmla="val 56261"/>
              <a:gd name="adj2" fmla="val 5315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10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716016" y="3356992"/>
            <a:ext cx="3314700" cy="2514600"/>
          </a:xfrm>
          <a:prstGeom prst="wedgeEllipseCallout">
            <a:avLst>
              <a:gd name="adj1" fmla="val -30328"/>
              <a:gd name="adj2" fmla="val 6224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10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4" name="Text Box 298"/>
          <p:cNvSpPr txBox="1"/>
          <p:nvPr/>
        </p:nvSpPr>
        <p:spPr>
          <a:xfrm>
            <a:off x="1187624" y="1412776"/>
            <a:ext cx="2736304" cy="19431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 smtClean="0">
                <a:effectLst/>
                <a:ea typeface="Calibri"/>
                <a:cs typeface="Times New Roman"/>
              </a:rPr>
              <a:t>Some </a:t>
            </a:r>
            <a:r>
              <a:rPr lang="en-AU" sz="1400" dirty="0">
                <a:effectLst/>
                <a:ea typeface="Calibri"/>
                <a:cs typeface="Times New Roman"/>
              </a:rPr>
              <a:t>kids worked an hour or two in the gardens or dairies before </a:t>
            </a:r>
            <a:r>
              <a:rPr lang="en-AU" sz="1400" dirty="0" smtClean="0">
                <a:effectLst/>
                <a:ea typeface="Calibri"/>
                <a:cs typeface="Times New Roman"/>
              </a:rPr>
              <a:t>school. </a:t>
            </a:r>
            <a:endParaRPr lang="en-AU" sz="1400" dirty="0">
              <a:effectLst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>
                <a:effectLst/>
                <a:ea typeface="Calibri"/>
                <a:cs typeface="Times New Roman"/>
              </a:rPr>
              <a:t>Steve and Nick </a:t>
            </a:r>
            <a:r>
              <a:rPr lang="en-AU" sz="1400" dirty="0" err="1">
                <a:effectLst/>
                <a:ea typeface="Calibri"/>
                <a:cs typeface="Times New Roman"/>
              </a:rPr>
              <a:t>Jambanis</a:t>
            </a:r>
            <a:endParaRPr lang="en-AU" sz="1400" dirty="0">
              <a:effectLst/>
              <a:ea typeface="Calibri"/>
              <a:cs typeface="Times New Roman"/>
            </a:endParaRPr>
          </a:p>
        </p:txBody>
      </p:sp>
      <p:sp>
        <p:nvSpPr>
          <p:cNvPr id="5" name="Text Box 296"/>
          <p:cNvSpPr txBox="1"/>
          <p:nvPr/>
        </p:nvSpPr>
        <p:spPr>
          <a:xfrm>
            <a:off x="5220072" y="3717032"/>
            <a:ext cx="2628900" cy="13716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>
                <a:effectLst/>
                <a:ea typeface="Calibri"/>
                <a:cs typeface="Times New Roman"/>
              </a:rPr>
              <a:t>Sam said that at 14 he was expected to do a man’s work, and he did. </a:t>
            </a:r>
            <a:r>
              <a:rPr lang="en-AU" sz="1400" dirty="0" smtClean="0">
                <a:effectLst/>
                <a:ea typeface="Calibri"/>
                <a:cs typeface="Times New Roman"/>
              </a:rPr>
              <a:t>“I </a:t>
            </a:r>
            <a:r>
              <a:rPr lang="en-AU" sz="1400" dirty="0">
                <a:effectLst/>
                <a:ea typeface="Calibri"/>
                <a:cs typeface="Times New Roman"/>
              </a:rPr>
              <a:t>worked alongside adult workmen in the garden turning the swamp peat over with a </a:t>
            </a:r>
            <a:r>
              <a:rPr lang="en-AU" sz="1400" dirty="0" smtClean="0">
                <a:effectLst/>
                <a:ea typeface="Calibri"/>
                <a:cs typeface="Times New Roman"/>
              </a:rPr>
              <a:t>spade”.</a:t>
            </a:r>
            <a:endParaRPr lang="en-AU" sz="1400" dirty="0">
              <a:effectLst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>
                <a:effectLst/>
                <a:ea typeface="Calibri"/>
                <a:cs typeface="Times New Roman"/>
              </a:rPr>
              <a:t>Sam Conti (1940s)</a:t>
            </a:r>
          </a:p>
        </p:txBody>
      </p:sp>
    </p:spTree>
    <p:extLst>
      <p:ext uri="{BB962C8B-B14F-4D97-AF65-F5344CB8AC3E}">
        <p14:creationId xmlns:p14="http://schemas.microsoft.com/office/powerpoint/2010/main" val="2212765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Low Res Buckingham House\118_BuckinghamHouse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63503" cy="61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7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Low Res Buckingham House\124_BuckinghamHouse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32527" cy="609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9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6135357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680520" cy="64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3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137577" cy="37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:\Naomi Hoyle\iStock-534322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979557" cy="64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0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Low Res Buckingham House\111_BuckinghamHouse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10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0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:\Naomi Hoyle\iStock-186338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536504" cy="64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294</Words>
  <Application>Microsoft Office PowerPoint</Application>
  <PresentationFormat>On-screen Show (4:3)</PresentationFormat>
  <Paragraphs>53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Historical Object Investigation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Hoyle, Naomi</dc:creator>
  <cp:lastModifiedBy>Dickerson, Amanda</cp:lastModifiedBy>
  <cp:revision>51</cp:revision>
  <dcterms:created xsi:type="dcterms:W3CDTF">2020-04-08T06:37:46Z</dcterms:created>
  <dcterms:modified xsi:type="dcterms:W3CDTF">2020-06-05T02:23:38Z</dcterms:modified>
</cp:coreProperties>
</file>