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6" r:id="rId2"/>
    <p:sldId id="258" r:id="rId3"/>
    <p:sldId id="269" r:id="rId4"/>
    <p:sldId id="259" r:id="rId5"/>
    <p:sldId id="257" r:id="rId6"/>
    <p:sldId id="279" r:id="rId7"/>
    <p:sldId id="289" r:id="rId8"/>
    <p:sldId id="270" r:id="rId9"/>
    <p:sldId id="272" r:id="rId10"/>
    <p:sldId id="271" r:id="rId11"/>
    <p:sldId id="260" r:id="rId12"/>
    <p:sldId id="265" r:id="rId13"/>
    <p:sldId id="261" r:id="rId14"/>
    <p:sldId id="262" r:id="rId15"/>
    <p:sldId id="263" r:id="rId16"/>
    <p:sldId id="264" r:id="rId17"/>
    <p:sldId id="278" r:id="rId18"/>
    <p:sldId id="273" r:id="rId19"/>
    <p:sldId id="274" r:id="rId20"/>
    <p:sldId id="275" r:id="rId21"/>
    <p:sldId id="276" r:id="rId22"/>
    <p:sldId id="277" r:id="rId23"/>
    <p:sldId id="280" r:id="rId24"/>
    <p:sldId id="291" r:id="rId25"/>
    <p:sldId id="281" r:id="rId26"/>
    <p:sldId id="282" r:id="rId27"/>
    <p:sldId id="283" r:id="rId28"/>
    <p:sldId id="284" r:id="rId29"/>
    <p:sldId id="285" r:id="rId30"/>
    <p:sldId id="286" r:id="rId31"/>
    <p:sldId id="287" r:id="rId32"/>
    <p:sldId id="288" r:id="rId33"/>
    <p:sldId id="290"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9" autoAdjust="0"/>
    <p:restoredTop sz="76628" autoAdjust="0"/>
  </p:normalViewPr>
  <p:slideViewPr>
    <p:cSldViewPr snapToGrid="0">
      <p:cViewPr varScale="1">
        <p:scale>
          <a:sx n="79" d="100"/>
          <a:sy n="79" d="100"/>
        </p:scale>
        <p:origin x="1104"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50FBC5-DC23-4863-8571-665312B8FA28}" type="datetimeFigureOut">
              <a:rPr lang="en-AU" smtClean="0"/>
              <a:t>15/08/2022</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6E27D1-41CF-4648-878E-B48895C7C10D}" type="slidenum">
              <a:rPr lang="en-AU" smtClean="0"/>
              <a:t>‹#›</a:t>
            </a:fld>
            <a:endParaRPr lang="en-AU"/>
          </a:p>
        </p:txBody>
      </p:sp>
    </p:spTree>
    <p:extLst>
      <p:ext uri="{BB962C8B-B14F-4D97-AF65-F5344CB8AC3E}">
        <p14:creationId xmlns:p14="http://schemas.microsoft.com/office/powerpoint/2010/main" val="30911911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766E27D1-41CF-4648-878E-B48895C7C10D}" type="slidenum">
              <a:rPr lang="en-AU" smtClean="0"/>
              <a:t>1</a:t>
            </a:fld>
            <a:endParaRPr lang="en-AU"/>
          </a:p>
        </p:txBody>
      </p:sp>
    </p:spTree>
    <p:extLst>
      <p:ext uri="{BB962C8B-B14F-4D97-AF65-F5344CB8AC3E}">
        <p14:creationId xmlns:p14="http://schemas.microsoft.com/office/powerpoint/2010/main" val="959332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dirty="0" smtClean="0">
                <a:solidFill>
                  <a:schemeClr val="tx1"/>
                </a:solidFill>
                <a:effectLst/>
                <a:latin typeface="+mn-lt"/>
                <a:ea typeface="+mn-ea"/>
                <a:cs typeface="+mn-cs"/>
              </a:rPr>
              <a:t>In school students read from books called readers. Oxford Readers and Temple Literary Readers had a lot of British content in them. In 1916 Western Australia Readers were created and in 1920 Swan Readers. They had more of a balance of both Australian and British content. Reading and memorising poetry was a part of lessons too.</a:t>
            </a:r>
            <a:endParaRPr lang="en-AU" dirty="0" smtClean="0"/>
          </a:p>
          <a:p>
            <a:endParaRPr lang="en-AU" dirty="0"/>
          </a:p>
        </p:txBody>
      </p:sp>
      <p:sp>
        <p:nvSpPr>
          <p:cNvPr id="4" name="Slide Number Placeholder 3"/>
          <p:cNvSpPr>
            <a:spLocks noGrp="1"/>
          </p:cNvSpPr>
          <p:nvPr>
            <p:ph type="sldNum" sz="quarter" idx="10"/>
          </p:nvPr>
        </p:nvSpPr>
        <p:spPr/>
        <p:txBody>
          <a:bodyPr/>
          <a:lstStyle/>
          <a:p>
            <a:fld id="{766E27D1-41CF-4648-878E-B48895C7C10D}" type="slidenum">
              <a:rPr lang="en-AU" smtClean="0"/>
              <a:t>24</a:t>
            </a:fld>
            <a:endParaRPr lang="en-AU"/>
          </a:p>
        </p:txBody>
      </p:sp>
    </p:spTree>
    <p:extLst>
      <p:ext uri="{BB962C8B-B14F-4D97-AF65-F5344CB8AC3E}">
        <p14:creationId xmlns:p14="http://schemas.microsoft.com/office/powerpoint/2010/main" val="30448542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Alma </a:t>
            </a:r>
            <a:r>
              <a:rPr lang="en-AU" dirty="0" err="1" smtClean="0"/>
              <a:t>Caporn’s</a:t>
            </a:r>
            <a:r>
              <a:rPr lang="en-AU" dirty="0" smtClean="0"/>
              <a:t> chalk drawing book. (1920s)  Have</a:t>
            </a:r>
            <a:r>
              <a:rPr lang="en-AU" baseline="0" dirty="0" smtClean="0"/>
              <a:t> a look at the following slides and see what sorts of objects Alma used in an art lesson.</a:t>
            </a:r>
            <a:endParaRPr lang="en-AU" dirty="0"/>
          </a:p>
        </p:txBody>
      </p:sp>
      <p:sp>
        <p:nvSpPr>
          <p:cNvPr id="4" name="Slide Number Placeholder 3"/>
          <p:cNvSpPr>
            <a:spLocks noGrp="1"/>
          </p:cNvSpPr>
          <p:nvPr>
            <p:ph type="sldNum" sz="quarter" idx="10"/>
          </p:nvPr>
        </p:nvSpPr>
        <p:spPr/>
        <p:txBody>
          <a:bodyPr/>
          <a:lstStyle/>
          <a:p>
            <a:fld id="{766E27D1-41CF-4648-878E-B48895C7C10D}" type="slidenum">
              <a:rPr lang="en-AU" smtClean="0"/>
              <a:t>25</a:t>
            </a:fld>
            <a:endParaRPr lang="en-AU"/>
          </a:p>
        </p:txBody>
      </p:sp>
    </p:spTree>
    <p:extLst>
      <p:ext uri="{BB962C8B-B14F-4D97-AF65-F5344CB8AC3E}">
        <p14:creationId xmlns:p14="http://schemas.microsoft.com/office/powerpoint/2010/main" val="3514582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smtClean="0">
                <a:solidFill>
                  <a:schemeClr val="tx1"/>
                </a:solidFill>
                <a:effectLst/>
                <a:latin typeface="+mn-lt"/>
                <a:ea typeface="+mn-ea"/>
                <a:cs typeface="+mn-cs"/>
              </a:rPr>
              <a:t>See</a:t>
            </a:r>
            <a:endParaRPr lang="en-AU" sz="1200" kern="1200" dirty="0" smtClean="0">
              <a:solidFill>
                <a:schemeClr val="tx1"/>
              </a:solidFill>
              <a:effectLst/>
              <a:latin typeface="+mn-lt"/>
              <a:ea typeface="+mn-ea"/>
              <a:cs typeface="+mn-cs"/>
            </a:endParaRPr>
          </a:p>
          <a:p>
            <a:r>
              <a:rPr lang="en-AU" sz="1200" kern="1200" dirty="0" smtClean="0">
                <a:solidFill>
                  <a:schemeClr val="tx1"/>
                </a:solidFill>
                <a:effectLst/>
                <a:latin typeface="+mn-lt"/>
                <a:ea typeface="+mn-ea"/>
                <a:cs typeface="+mn-cs"/>
              </a:rPr>
              <a:t>What can you see in this photograph?</a:t>
            </a:r>
          </a:p>
          <a:p>
            <a:r>
              <a:rPr lang="en-AU" sz="1200" kern="1200" dirty="0" smtClean="0">
                <a:solidFill>
                  <a:schemeClr val="tx1"/>
                </a:solidFill>
                <a:effectLst/>
                <a:latin typeface="+mn-lt"/>
                <a:ea typeface="+mn-ea"/>
                <a:cs typeface="+mn-cs"/>
              </a:rPr>
              <a:t>Describe the school building. </a:t>
            </a:r>
          </a:p>
          <a:p>
            <a:r>
              <a:rPr lang="en-AU" sz="1200" kern="1200" dirty="0" smtClean="0">
                <a:solidFill>
                  <a:schemeClr val="tx1"/>
                </a:solidFill>
                <a:effectLst/>
                <a:latin typeface="+mn-lt"/>
                <a:ea typeface="+mn-ea"/>
                <a:cs typeface="+mn-cs"/>
              </a:rPr>
              <a:t>What can you see around the school?</a:t>
            </a:r>
          </a:p>
          <a:p>
            <a:r>
              <a:rPr lang="en-AU" sz="1200" kern="1200" dirty="0" smtClean="0">
                <a:solidFill>
                  <a:schemeClr val="tx1"/>
                </a:solidFill>
                <a:effectLst/>
                <a:latin typeface="+mn-lt"/>
                <a:ea typeface="+mn-ea"/>
                <a:cs typeface="+mn-cs"/>
              </a:rPr>
              <a:t>Describe the person in the photograph.</a:t>
            </a:r>
          </a:p>
          <a:p>
            <a:endParaRPr lang="en-AU" dirty="0" smtClean="0"/>
          </a:p>
          <a:p>
            <a:r>
              <a:rPr lang="en-AU" sz="1200" b="1" kern="1200" dirty="0" smtClean="0">
                <a:solidFill>
                  <a:schemeClr val="tx1"/>
                </a:solidFill>
                <a:effectLst/>
                <a:latin typeface="+mn-lt"/>
                <a:ea typeface="+mn-ea"/>
                <a:cs typeface="+mn-cs"/>
              </a:rPr>
              <a:t>Think</a:t>
            </a:r>
            <a:endParaRPr lang="en-AU" sz="1200" kern="1200" dirty="0" smtClean="0">
              <a:solidFill>
                <a:schemeClr val="tx1"/>
              </a:solidFill>
              <a:effectLst/>
              <a:latin typeface="+mn-lt"/>
              <a:ea typeface="+mn-ea"/>
              <a:cs typeface="+mn-cs"/>
            </a:endParaRPr>
          </a:p>
          <a:p>
            <a:r>
              <a:rPr lang="en-AU" sz="1200" kern="1200" dirty="0" smtClean="0">
                <a:solidFill>
                  <a:schemeClr val="tx1"/>
                </a:solidFill>
                <a:effectLst/>
                <a:latin typeface="+mn-lt"/>
                <a:ea typeface="+mn-ea"/>
                <a:cs typeface="+mn-cs"/>
              </a:rPr>
              <a:t>What materials were used to make this school?</a:t>
            </a:r>
          </a:p>
          <a:p>
            <a:r>
              <a:rPr lang="en-AU" sz="1200" kern="1200" dirty="0" smtClean="0">
                <a:solidFill>
                  <a:schemeClr val="tx1"/>
                </a:solidFill>
                <a:effectLst/>
                <a:latin typeface="+mn-lt"/>
                <a:ea typeface="+mn-ea"/>
                <a:cs typeface="+mn-cs"/>
              </a:rPr>
              <a:t>Why does the school only have one building?</a:t>
            </a:r>
          </a:p>
          <a:p>
            <a:r>
              <a:rPr lang="en-AU" sz="1200" kern="1200" dirty="0" smtClean="0">
                <a:solidFill>
                  <a:schemeClr val="tx1"/>
                </a:solidFill>
                <a:effectLst/>
                <a:latin typeface="+mn-lt"/>
                <a:ea typeface="+mn-ea"/>
                <a:cs typeface="+mn-cs"/>
              </a:rPr>
              <a:t>Who is the person in the photograph?</a:t>
            </a:r>
          </a:p>
          <a:p>
            <a:r>
              <a:rPr lang="en-AU" sz="1200" kern="1200" dirty="0" smtClean="0">
                <a:solidFill>
                  <a:schemeClr val="tx1"/>
                </a:solidFill>
                <a:effectLst/>
                <a:latin typeface="+mn-lt"/>
                <a:ea typeface="+mn-ea"/>
                <a:cs typeface="+mn-cs"/>
              </a:rPr>
              <a:t>Why was the photograph taken?</a:t>
            </a:r>
          </a:p>
          <a:p>
            <a:r>
              <a:rPr lang="en-AU" sz="1200" kern="1200" dirty="0" smtClean="0">
                <a:solidFill>
                  <a:schemeClr val="tx1"/>
                </a:solidFill>
                <a:effectLst/>
                <a:latin typeface="+mn-lt"/>
                <a:ea typeface="+mn-ea"/>
                <a:cs typeface="+mn-cs"/>
              </a:rPr>
              <a:t>When was the photograph taken?</a:t>
            </a:r>
          </a:p>
          <a:p>
            <a:endParaRPr lang="en-AU" dirty="0" smtClean="0"/>
          </a:p>
          <a:p>
            <a:r>
              <a:rPr lang="en-AU" sz="1200" b="1" kern="1200" dirty="0" smtClean="0">
                <a:solidFill>
                  <a:schemeClr val="tx1"/>
                </a:solidFill>
                <a:effectLst/>
                <a:latin typeface="+mn-lt"/>
                <a:ea typeface="+mn-ea"/>
                <a:cs typeface="+mn-cs"/>
              </a:rPr>
              <a:t>Wonder</a:t>
            </a:r>
            <a:endParaRPr lang="en-AU" sz="1200" kern="1200" dirty="0" smtClean="0">
              <a:solidFill>
                <a:schemeClr val="tx1"/>
              </a:solidFill>
              <a:effectLst/>
              <a:latin typeface="+mn-lt"/>
              <a:ea typeface="+mn-ea"/>
              <a:cs typeface="+mn-cs"/>
            </a:endParaRPr>
          </a:p>
          <a:p>
            <a:r>
              <a:rPr lang="en-AU" sz="1200" kern="1200" dirty="0" smtClean="0">
                <a:solidFill>
                  <a:schemeClr val="tx1"/>
                </a:solidFill>
                <a:effectLst/>
                <a:latin typeface="+mn-lt"/>
                <a:ea typeface="+mn-ea"/>
                <a:cs typeface="+mn-cs"/>
              </a:rPr>
              <a:t>What does this photograph make you wonder?</a:t>
            </a:r>
          </a:p>
          <a:p>
            <a:r>
              <a:rPr lang="en-AU" sz="1200" kern="1200" dirty="0" smtClean="0">
                <a:solidFill>
                  <a:schemeClr val="tx1"/>
                </a:solidFill>
                <a:effectLst/>
                <a:latin typeface="+mn-lt"/>
                <a:ea typeface="+mn-ea"/>
                <a:cs typeface="+mn-cs"/>
              </a:rPr>
              <a:t> What other questions would you like to find out?</a:t>
            </a:r>
          </a:p>
          <a:p>
            <a:endParaRPr lang="en-AU" dirty="0"/>
          </a:p>
        </p:txBody>
      </p:sp>
      <p:sp>
        <p:nvSpPr>
          <p:cNvPr id="4" name="Slide Number Placeholder 3"/>
          <p:cNvSpPr>
            <a:spLocks noGrp="1"/>
          </p:cNvSpPr>
          <p:nvPr>
            <p:ph type="sldNum" sz="quarter" idx="10"/>
          </p:nvPr>
        </p:nvSpPr>
        <p:spPr/>
        <p:txBody>
          <a:bodyPr/>
          <a:lstStyle/>
          <a:p>
            <a:fld id="{766E27D1-41CF-4648-878E-B48895C7C10D}" type="slidenum">
              <a:rPr lang="en-AU" smtClean="0"/>
              <a:t>4</a:t>
            </a:fld>
            <a:endParaRPr lang="en-AU"/>
          </a:p>
        </p:txBody>
      </p:sp>
    </p:spTree>
    <p:extLst>
      <p:ext uri="{BB962C8B-B14F-4D97-AF65-F5344CB8AC3E}">
        <p14:creationId xmlns:p14="http://schemas.microsoft.com/office/powerpoint/2010/main" val="29946631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smtClean="0">
                <a:solidFill>
                  <a:schemeClr val="tx1"/>
                </a:solidFill>
                <a:effectLst/>
                <a:latin typeface="+mn-lt"/>
                <a:ea typeface="+mn-ea"/>
                <a:cs typeface="+mn-cs"/>
              </a:rPr>
              <a:t>See</a:t>
            </a:r>
            <a:endParaRPr lang="en-AU" sz="1200" kern="1200" dirty="0" smtClean="0">
              <a:solidFill>
                <a:schemeClr val="tx1"/>
              </a:solidFill>
              <a:effectLst/>
              <a:latin typeface="+mn-lt"/>
              <a:ea typeface="+mn-ea"/>
              <a:cs typeface="+mn-cs"/>
            </a:endParaRPr>
          </a:p>
          <a:p>
            <a:r>
              <a:rPr lang="en-AU" sz="1200" kern="1200" dirty="0" smtClean="0">
                <a:solidFill>
                  <a:schemeClr val="tx1"/>
                </a:solidFill>
                <a:effectLst/>
                <a:latin typeface="+mn-lt"/>
                <a:ea typeface="+mn-ea"/>
                <a:cs typeface="+mn-cs"/>
              </a:rPr>
              <a:t>Who is in the photograph?</a:t>
            </a:r>
          </a:p>
          <a:p>
            <a:r>
              <a:rPr lang="en-AU" sz="1200" kern="1200" dirty="0" smtClean="0">
                <a:solidFill>
                  <a:schemeClr val="tx1"/>
                </a:solidFill>
                <a:effectLst/>
                <a:latin typeface="+mn-lt"/>
                <a:ea typeface="+mn-ea"/>
                <a:cs typeface="+mn-cs"/>
              </a:rPr>
              <a:t>What are the children wearing?</a:t>
            </a:r>
          </a:p>
          <a:p>
            <a:r>
              <a:rPr lang="en-AU" sz="1200" kern="1200" dirty="0" smtClean="0">
                <a:solidFill>
                  <a:schemeClr val="tx1"/>
                </a:solidFill>
                <a:effectLst/>
                <a:latin typeface="+mn-lt"/>
                <a:ea typeface="+mn-ea"/>
                <a:cs typeface="+mn-cs"/>
              </a:rPr>
              <a:t>What are the children’s hairstyles?</a:t>
            </a:r>
          </a:p>
          <a:p>
            <a:r>
              <a:rPr lang="en-AU" sz="1200" kern="1200" dirty="0" smtClean="0">
                <a:solidFill>
                  <a:schemeClr val="tx1"/>
                </a:solidFill>
                <a:effectLst/>
                <a:latin typeface="+mn-lt"/>
                <a:ea typeface="+mn-ea"/>
                <a:cs typeface="+mn-cs"/>
              </a:rPr>
              <a:t>What is the facial expression of the children?</a:t>
            </a:r>
          </a:p>
          <a:p>
            <a:r>
              <a:rPr lang="en-AU" sz="1200" kern="1200" dirty="0" smtClean="0">
                <a:solidFill>
                  <a:schemeClr val="tx1"/>
                </a:solidFill>
                <a:effectLst/>
                <a:latin typeface="+mn-lt"/>
                <a:ea typeface="+mn-ea"/>
                <a:cs typeface="+mn-cs"/>
              </a:rPr>
              <a:t>How are the children posing in the photograph?</a:t>
            </a:r>
          </a:p>
          <a:p>
            <a:endParaRPr lang="en-AU" sz="1200" kern="1200" dirty="0" smtClean="0">
              <a:solidFill>
                <a:schemeClr val="tx1"/>
              </a:solidFill>
              <a:effectLst/>
              <a:latin typeface="+mn-lt"/>
              <a:ea typeface="+mn-ea"/>
              <a:cs typeface="+mn-cs"/>
            </a:endParaRPr>
          </a:p>
          <a:p>
            <a:r>
              <a:rPr lang="en-AU" sz="1200" b="1" kern="1200" dirty="0" smtClean="0">
                <a:solidFill>
                  <a:schemeClr val="tx1"/>
                </a:solidFill>
                <a:effectLst/>
                <a:latin typeface="+mn-lt"/>
                <a:ea typeface="+mn-ea"/>
                <a:cs typeface="+mn-cs"/>
              </a:rPr>
              <a:t>Think</a:t>
            </a:r>
            <a:endParaRPr lang="en-AU" sz="1200" kern="1200" dirty="0" smtClean="0">
              <a:solidFill>
                <a:schemeClr val="tx1"/>
              </a:solidFill>
              <a:effectLst/>
              <a:latin typeface="+mn-lt"/>
              <a:ea typeface="+mn-ea"/>
              <a:cs typeface="+mn-cs"/>
            </a:endParaRPr>
          </a:p>
          <a:p>
            <a:r>
              <a:rPr lang="en-AU" sz="1200" kern="1200" dirty="0" smtClean="0">
                <a:solidFill>
                  <a:schemeClr val="tx1"/>
                </a:solidFill>
                <a:effectLst/>
                <a:latin typeface="+mn-lt"/>
                <a:ea typeface="+mn-ea"/>
                <a:cs typeface="+mn-cs"/>
              </a:rPr>
              <a:t>What are the ages of the children?</a:t>
            </a:r>
          </a:p>
          <a:p>
            <a:r>
              <a:rPr lang="en-AU" sz="1200" kern="1200" dirty="0" smtClean="0">
                <a:solidFill>
                  <a:schemeClr val="tx1"/>
                </a:solidFill>
                <a:effectLst/>
                <a:latin typeface="+mn-lt"/>
                <a:ea typeface="+mn-ea"/>
                <a:cs typeface="+mn-cs"/>
              </a:rPr>
              <a:t>Why was the photograph taken?</a:t>
            </a:r>
          </a:p>
          <a:p>
            <a:r>
              <a:rPr lang="en-AU" sz="1200" kern="1200" dirty="0" smtClean="0">
                <a:solidFill>
                  <a:schemeClr val="tx1"/>
                </a:solidFill>
                <a:effectLst/>
                <a:latin typeface="+mn-lt"/>
                <a:ea typeface="+mn-ea"/>
                <a:cs typeface="+mn-cs"/>
              </a:rPr>
              <a:t>When was the photograph taken?</a:t>
            </a:r>
          </a:p>
          <a:p>
            <a:r>
              <a:rPr lang="en-AU" sz="1200" kern="1200" dirty="0" smtClean="0">
                <a:solidFill>
                  <a:schemeClr val="tx1"/>
                </a:solidFill>
                <a:effectLst/>
                <a:latin typeface="+mn-lt"/>
                <a:ea typeface="+mn-ea"/>
                <a:cs typeface="+mn-cs"/>
              </a:rPr>
              <a:t>What is in the background of the photograph?</a:t>
            </a:r>
          </a:p>
          <a:p>
            <a:endParaRPr lang="en-AU" sz="1200" kern="1200" dirty="0" smtClean="0">
              <a:solidFill>
                <a:schemeClr val="tx1"/>
              </a:solidFill>
              <a:effectLst/>
              <a:latin typeface="+mn-lt"/>
              <a:ea typeface="+mn-ea"/>
              <a:cs typeface="+mn-cs"/>
            </a:endParaRPr>
          </a:p>
          <a:p>
            <a:r>
              <a:rPr lang="en-AU" sz="1200" b="1" kern="1200" dirty="0" smtClean="0">
                <a:solidFill>
                  <a:schemeClr val="tx1"/>
                </a:solidFill>
                <a:effectLst/>
                <a:latin typeface="+mn-lt"/>
                <a:ea typeface="+mn-ea"/>
                <a:cs typeface="+mn-cs"/>
              </a:rPr>
              <a:t>Wonder</a:t>
            </a:r>
            <a:endParaRPr lang="en-AU" sz="1200" kern="1200" dirty="0" smtClean="0">
              <a:solidFill>
                <a:schemeClr val="tx1"/>
              </a:solidFill>
              <a:effectLst/>
              <a:latin typeface="+mn-lt"/>
              <a:ea typeface="+mn-ea"/>
              <a:cs typeface="+mn-cs"/>
            </a:endParaRPr>
          </a:p>
          <a:p>
            <a:r>
              <a:rPr lang="en-AU" sz="1200" kern="1200" dirty="0" smtClean="0">
                <a:solidFill>
                  <a:schemeClr val="tx1"/>
                </a:solidFill>
                <a:effectLst/>
                <a:latin typeface="+mn-lt"/>
                <a:ea typeface="+mn-ea"/>
                <a:cs typeface="+mn-cs"/>
              </a:rPr>
              <a:t>What does this photograph make you wonder?</a:t>
            </a:r>
          </a:p>
          <a:p>
            <a:r>
              <a:rPr lang="en-AU" sz="1200" kern="1200" dirty="0" smtClean="0">
                <a:solidFill>
                  <a:schemeClr val="tx1"/>
                </a:solidFill>
                <a:effectLst/>
                <a:latin typeface="+mn-lt"/>
                <a:ea typeface="+mn-ea"/>
                <a:cs typeface="+mn-cs"/>
              </a:rPr>
              <a:t> What other questions would you like to find out?</a:t>
            </a:r>
          </a:p>
          <a:p>
            <a:endParaRPr lang="en-AU" sz="1200" kern="1200" dirty="0" smtClean="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10"/>
          </p:nvPr>
        </p:nvSpPr>
        <p:spPr/>
        <p:txBody>
          <a:bodyPr/>
          <a:lstStyle/>
          <a:p>
            <a:fld id="{766E27D1-41CF-4648-878E-B48895C7C10D}" type="slidenum">
              <a:rPr lang="en-AU" smtClean="0"/>
              <a:t>8</a:t>
            </a:fld>
            <a:endParaRPr lang="en-AU"/>
          </a:p>
        </p:txBody>
      </p:sp>
    </p:spTree>
    <p:extLst>
      <p:ext uri="{BB962C8B-B14F-4D97-AF65-F5344CB8AC3E}">
        <p14:creationId xmlns:p14="http://schemas.microsoft.com/office/powerpoint/2010/main" val="36102835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Alma </a:t>
            </a:r>
            <a:r>
              <a:rPr lang="en-AU" dirty="0" err="1" smtClean="0"/>
              <a:t>Caporn’s</a:t>
            </a:r>
            <a:r>
              <a:rPr lang="en-AU" dirty="0" smtClean="0"/>
              <a:t> Composition book. (1920s) Alma</a:t>
            </a:r>
            <a:r>
              <a:rPr lang="en-AU" baseline="0" dirty="0" smtClean="0"/>
              <a:t> was 8 years old at this time. Composition writing is creative writing tasks.</a:t>
            </a:r>
          </a:p>
          <a:p>
            <a:endParaRPr lang="en-AU" baseline="0" dirty="0" smtClean="0"/>
          </a:p>
          <a:p>
            <a:r>
              <a:rPr lang="en-AU" baseline="0" dirty="0" smtClean="0"/>
              <a:t>These examples show what cursive writing looks like. Cursive writing was taught after students could print the individual letters. Cursive was faster and neater. Because the writer did not need to lift the pen as often, there would be less splotches with ink. Blotting paper is absorbent paper which was placed on top of the writing to remove excess ink. This way the writer did not have to wait for the ink to dry before turning the page. </a:t>
            </a:r>
            <a:endParaRPr lang="en-AU" dirty="0"/>
          </a:p>
        </p:txBody>
      </p:sp>
      <p:sp>
        <p:nvSpPr>
          <p:cNvPr id="4" name="Slide Number Placeholder 3"/>
          <p:cNvSpPr>
            <a:spLocks noGrp="1"/>
          </p:cNvSpPr>
          <p:nvPr>
            <p:ph type="sldNum" sz="quarter" idx="10"/>
          </p:nvPr>
        </p:nvSpPr>
        <p:spPr/>
        <p:txBody>
          <a:bodyPr/>
          <a:lstStyle/>
          <a:p>
            <a:fld id="{766E27D1-41CF-4648-878E-B48895C7C10D}" type="slidenum">
              <a:rPr lang="en-AU" smtClean="0"/>
              <a:t>18</a:t>
            </a:fld>
            <a:endParaRPr lang="en-AU"/>
          </a:p>
        </p:txBody>
      </p:sp>
    </p:spTree>
    <p:extLst>
      <p:ext uri="{BB962C8B-B14F-4D97-AF65-F5344CB8AC3E}">
        <p14:creationId xmlns:p14="http://schemas.microsoft.com/office/powerpoint/2010/main" val="1741101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Stirling has three little ducks at home. Two are  black and the other is brown. They are pretty little</a:t>
            </a:r>
            <a:r>
              <a:rPr lang="en-AU" baseline="0" dirty="0" smtClean="0"/>
              <a:t> things. ( Stirling is Alma’s brother)</a:t>
            </a:r>
            <a:endParaRPr lang="en-AU" dirty="0"/>
          </a:p>
        </p:txBody>
      </p:sp>
      <p:sp>
        <p:nvSpPr>
          <p:cNvPr id="4" name="Slide Number Placeholder 3"/>
          <p:cNvSpPr>
            <a:spLocks noGrp="1"/>
          </p:cNvSpPr>
          <p:nvPr>
            <p:ph type="sldNum" sz="quarter" idx="10"/>
          </p:nvPr>
        </p:nvSpPr>
        <p:spPr/>
        <p:txBody>
          <a:bodyPr/>
          <a:lstStyle/>
          <a:p>
            <a:fld id="{766E27D1-41CF-4648-878E-B48895C7C10D}" type="slidenum">
              <a:rPr lang="en-AU" smtClean="0"/>
              <a:t>19</a:t>
            </a:fld>
            <a:endParaRPr lang="en-AU"/>
          </a:p>
        </p:txBody>
      </p:sp>
    </p:spTree>
    <p:extLst>
      <p:ext uri="{BB962C8B-B14F-4D97-AF65-F5344CB8AC3E}">
        <p14:creationId xmlns:p14="http://schemas.microsoft.com/office/powerpoint/2010/main" val="7480921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My father has a cow at home. It’s name is Big Bonny. She has a little calf it’s name is Dolly it runs away</a:t>
            </a:r>
            <a:r>
              <a:rPr lang="en-AU" baseline="0" dirty="0" smtClean="0"/>
              <a:t> from me when I try to catch it. </a:t>
            </a:r>
          </a:p>
          <a:p>
            <a:endParaRPr lang="en-AU" baseline="0" dirty="0" smtClean="0"/>
          </a:p>
          <a:p>
            <a:r>
              <a:rPr lang="en-AU" baseline="0" dirty="0" smtClean="0"/>
              <a:t>Why do you think Alma was writing about farm animals such as ducks and cows?</a:t>
            </a:r>
          </a:p>
          <a:p>
            <a:endParaRPr lang="en-AU" baseline="0" dirty="0" smtClean="0"/>
          </a:p>
          <a:p>
            <a:r>
              <a:rPr lang="en-AU" baseline="0" dirty="0" smtClean="0"/>
              <a:t>Children that attended the Wanneroo schools often came from a farming family. Therefore farm animals would have been a common writing topic.</a:t>
            </a:r>
          </a:p>
          <a:p>
            <a:endParaRPr lang="en-AU" baseline="0" dirty="0" smtClean="0"/>
          </a:p>
          <a:p>
            <a:endParaRPr lang="en-AU" dirty="0"/>
          </a:p>
        </p:txBody>
      </p:sp>
      <p:sp>
        <p:nvSpPr>
          <p:cNvPr id="4" name="Slide Number Placeholder 3"/>
          <p:cNvSpPr>
            <a:spLocks noGrp="1"/>
          </p:cNvSpPr>
          <p:nvPr>
            <p:ph type="sldNum" sz="quarter" idx="10"/>
          </p:nvPr>
        </p:nvSpPr>
        <p:spPr/>
        <p:txBody>
          <a:bodyPr/>
          <a:lstStyle/>
          <a:p>
            <a:fld id="{766E27D1-41CF-4648-878E-B48895C7C10D}" type="slidenum">
              <a:rPr lang="en-AU" smtClean="0"/>
              <a:t>20</a:t>
            </a:fld>
            <a:endParaRPr lang="en-AU"/>
          </a:p>
        </p:txBody>
      </p:sp>
    </p:spTree>
    <p:extLst>
      <p:ext uri="{BB962C8B-B14F-4D97-AF65-F5344CB8AC3E}">
        <p14:creationId xmlns:p14="http://schemas.microsoft.com/office/powerpoint/2010/main" val="24471188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Alma </a:t>
            </a:r>
            <a:r>
              <a:rPr lang="en-AU" dirty="0" err="1" smtClean="0"/>
              <a:t>Caporn’s</a:t>
            </a:r>
            <a:r>
              <a:rPr lang="en-AU" dirty="0" smtClean="0"/>
              <a:t> transcription book. (1920s)  Transcription writing involves copying down text. In</a:t>
            </a:r>
            <a:r>
              <a:rPr lang="en-AU" baseline="0" dirty="0" smtClean="0"/>
              <a:t> this book Alma has had some lessons in grammar</a:t>
            </a:r>
            <a:endParaRPr lang="en-AU" dirty="0"/>
          </a:p>
        </p:txBody>
      </p:sp>
      <p:sp>
        <p:nvSpPr>
          <p:cNvPr id="4" name="Slide Number Placeholder 3"/>
          <p:cNvSpPr>
            <a:spLocks noGrp="1"/>
          </p:cNvSpPr>
          <p:nvPr>
            <p:ph type="sldNum" sz="quarter" idx="10"/>
          </p:nvPr>
        </p:nvSpPr>
        <p:spPr/>
        <p:txBody>
          <a:bodyPr/>
          <a:lstStyle/>
          <a:p>
            <a:fld id="{766E27D1-41CF-4648-878E-B48895C7C10D}" type="slidenum">
              <a:rPr lang="en-AU" smtClean="0"/>
              <a:t>21</a:t>
            </a:fld>
            <a:endParaRPr lang="en-AU"/>
          </a:p>
        </p:txBody>
      </p:sp>
    </p:spTree>
    <p:extLst>
      <p:ext uri="{BB962C8B-B14F-4D97-AF65-F5344CB8AC3E}">
        <p14:creationId xmlns:p14="http://schemas.microsoft.com/office/powerpoint/2010/main" val="12994723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Was Were</a:t>
            </a:r>
          </a:p>
          <a:p>
            <a:r>
              <a:rPr lang="en-AU" dirty="0" smtClean="0"/>
              <a:t>I must use </a:t>
            </a:r>
            <a:r>
              <a:rPr lang="en-AU" u="sng" dirty="0" smtClean="0"/>
              <a:t>was</a:t>
            </a:r>
            <a:r>
              <a:rPr lang="en-AU" dirty="0" smtClean="0"/>
              <a:t> when I speak of one person or thing. </a:t>
            </a:r>
          </a:p>
          <a:p>
            <a:r>
              <a:rPr lang="en-AU" dirty="0" smtClean="0"/>
              <a:t>The boy </a:t>
            </a:r>
            <a:r>
              <a:rPr lang="en-AU" u="sng" dirty="0" smtClean="0"/>
              <a:t>was</a:t>
            </a:r>
            <a:r>
              <a:rPr lang="en-AU" dirty="0" smtClean="0"/>
              <a:t> hurt. The book </a:t>
            </a:r>
            <a:r>
              <a:rPr lang="en-AU" b="0" u="sng" dirty="0" smtClean="0"/>
              <a:t>was</a:t>
            </a:r>
            <a:r>
              <a:rPr lang="en-AU" dirty="0" smtClean="0"/>
              <a:t> on the table.</a:t>
            </a:r>
          </a:p>
          <a:p>
            <a:r>
              <a:rPr lang="en-AU" dirty="0" smtClean="0"/>
              <a:t>I must use </a:t>
            </a:r>
            <a:r>
              <a:rPr lang="en-AU" u="sng" dirty="0" smtClean="0"/>
              <a:t>were</a:t>
            </a:r>
            <a:r>
              <a:rPr lang="en-AU" dirty="0" smtClean="0"/>
              <a:t> when I speak of more than one person or thing. </a:t>
            </a:r>
          </a:p>
          <a:p>
            <a:endParaRPr lang="en-AU" dirty="0" smtClean="0"/>
          </a:p>
          <a:p>
            <a:r>
              <a:rPr lang="en-AU" dirty="0" smtClean="0"/>
              <a:t>Alma was</a:t>
            </a:r>
            <a:r>
              <a:rPr lang="en-AU" baseline="0" dirty="0" smtClean="0"/>
              <a:t> 10 when this was written. What differences can you see in her writing? </a:t>
            </a:r>
            <a:endParaRPr lang="en-AU" dirty="0"/>
          </a:p>
        </p:txBody>
      </p:sp>
      <p:sp>
        <p:nvSpPr>
          <p:cNvPr id="4" name="Slide Number Placeholder 3"/>
          <p:cNvSpPr>
            <a:spLocks noGrp="1"/>
          </p:cNvSpPr>
          <p:nvPr>
            <p:ph type="sldNum" sz="quarter" idx="10"/>
          </p:nvPr>
        </p:nvSpPr>
        <p:spPr/>
        <p:txBody>
          <a:bodyPr/>
          <a:lstStyle/>
          <a:p>
            <a:fld id="{766E27D1-41CF-4648-878E-B48895C7C10D}" type="slidenum">
              <a:rPr lang="en-AU" smtClean="0"/>
              <a:t>22</a:t>
            </a:fld>
            <a:endParaRPr lang="en-AU"/>
          </a:p>
        </p:txBody>
      </p:sp>
    </p:spTree>
    <p:extLst>
      <p:ext uri="{BB962C8B-B14F-4D97-AF65-F5344CB8AC3E}">
        <p14:creationId xmlns:p14="http://schemas.microsoft.com/office/powerpoint/2010/main" val="7706864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u="none" strike="noStrike" kern="1200" dirty="0" smtClean="0">
                <a:solidFill>
                  <a:schemeClr val="tx1"/>
                </a:solidFill>
                <a:effectLst/>
                <a:latin typeface="+mn-lt"/>
                <a:ea typeface="+mn-ea"/>
                <a:cs typeface="+mn-cs"/>
              </a:rPr>
              <a:t>Students also used something called a copy book. They had to practise their writing by copying the sentences in the book. Their aim was to write neatly and quickly. </a:t>
            </a:r>
          </a:p>
          <a:p>
            <a:endParaRPr lang="en-AU" sz="1200" b="0" i="0" u="none" strike="noStrike"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66E27D1-41CF-4648-878E-B48895C7C10D}" type="slidenum">
              <a:rPr lang="en-AU" smtClean="0"/>
              <a:t>23</a:t>
            </a:fld>
            <a:endParaRPr lang="en-AU"/>
          </a:p>
        </p:txBody>
      </p:sp>
    </p:spTree>
    <p:extLst>
      <p:ext uri="{BB962C8B-B14F-4D97-AF65-F5344CB8AC3E}">
        <p14:creationId xmlns:p14="http://schemas.microsoft.com/office/powerpoint/2010/main" val="6237332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AU"/>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4B3DD08D-CD95-412F-9689-0F7206DBBC72}" type="datetimeFigureOut">
              <a:rPr lang="en-AU" smtClean="0"/>
              <a:t>15/08/2022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452BFE0A-4D5C-4A8E-9125-10633705DE40}" type="slidenum">
              <a:rPr lang="en-AU" smtClean="0"/>
              <a:t>‹#›</a:t>
            </a:fld>
            <a:endParaRPr lang="en-AU"/>
          </a:p>
        </p:txBody>
      </p:sp>
    </p:spTree>
    <p:extLst>
      <p:ext uri="{BB962C8B-B14F-4D97-AF65-F5344CB8AC3E}">
        <p14:creationId xmlns:p14="http://schemas.microsoft.com/office/powerpoint/2010/main" val="23465038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4B3DD08D-CD95-412F-9689-0F7206DBBC72}" type="datetimeFigureOut">
              <a:rPr lang="en-AU" smtClean="0"/>
              <a:t>15/08/2022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452BFE0A-4D5C-4A8E-9125-10633705DE40}" type="slidenum">
              <a:rPr lang="en-AU" smtClean="0"/>
              <a:t>‹#›</a:t>
            </a:fld>
            <a:endParaRPr lang="en-AU"/>
          </a:p>
        </p:txBody>
      </p:sp>
    </p:spTree>
    <p:extLst>
      <p:ext uri="{BB962C8B-B14F-4D97-AF65-F5344CB8AC3E}">
        <p14:creationId xmlns:p14="http://schemas.microsoft.com/office/powerpoint/2010/main" val="3162555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4B3DD08D-CD95-412F-9689-0F7206DBBC72}" type="datetimeFigureOut">
              <a:rPr lang="en-AU" smtClean="0"/>
              <a:t>15/08/2022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452BFE0A-4D5C-4A8E-9125-10633705DE40}" type="slidenum">
              <a:rPr lang="en-AU" smtClean="0"/>
              <a:t>‹#›</a:t>
            </a:fld>
            <a:endParaRPr lang="en-AU"/>
          </a:p>
        </p:txBody>
      </p:sp>
    </p:spTree>
    <p:extLst>
      <p:ext uri="{BB962C8B-B14F-4D97-AF65-F5344CB8AC3E}">
        <p14:creationId xmlns:p14="http://schemas.microsoft.com/office/powerpoint/2010/main" val="18876545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4B3DD08D-CD95-412F-9689-0F7206DBBC72}" type="datetimeFigureOut">
              <a:rPr lang="en-AU" smtClean="0"/>
              <a:t>15/08/2022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452BFE0A-4D5C-4A8E-9125-10633705DE40}" type="slidenum">
              <a:rPr lang="en-AU" smtClean="0"/>
              <a:t>‹#›</a:t>
            </a:fld>
            <a:endParaRPr lang="en-AU"/>
          </a:p>
        </p:txBody>
      </p:sp>
    </p:spTree>
    <p:extLst>
      <p:ext uri="{BB962C8B-B14F-4D97-AF65-F5344CB8AC3E}">
        <p14:creationId xmlns:p14="http://schemas.microsoft.com/office/powerpoint/2010/main" val="11803545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B3DD08D-CD95-412F-9689-0F7206DBBC72}" type="datetimeFigureOut">
              <a:rPr lang="en-AU" smtClean="0"/>
              <a:t>15/08/2022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452BFE0A-4D5C-4A8E-9125-10633705DE40}" type="slidenum">
              <a:rPr lang="en-AU" smtClean="0"/>
              <a:t>‹#›</a:t>
            </a:fld>
            <a:endParaRPr lang="en-AU"/>
          </a:p>
        </p:txBody>
      </p:sp>
    </p:spTree>
    <p:extLst>
      <p:ext uri="{BB962C8B-B14F-4D97-AF65-F5344CB8AC3E}">
        <p14:creationId xmlns:p14="http://schemas.microsoft.com/office/powerpoint/2010/main" val="39297215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4B3DD08D-CD95-412F-9689-0F7206DBBC72}" type="datetimeFigureOut">
              <a:rPr lang="en-AU" smtClean="0"/>
              <a:t>15/08/2022</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452BFE0A-4D5C-4A8E-9125-10633705DE40}" type="slidenum">
              <a:rPr lang="en-AU" smtClean="0"/>
              <a:t>‹#›</a:t>
            </a:fld>
            <a:endParaRPr lang="en-AU"/>
          </a:p>
        </p:txBody>
      </p:sp>
    </p:spTree>
    <p:extLst>
      <p:ext uri="{BB962C8B-B14F-4D97-AF65-F5344CB8AC3E}">
        <p14:creationId xmlns:p14="http://schemas.microsoft.com/office/powerpoint/2010/main" val="22856050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A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fld id="{4B3DD08D-CD95-412F-9689-0F7206DBBC72}" type="datetimeFigureOut">
              <a:rPr lang="en-AU" smtClean="0"/>
              <a:t>15/08/2022</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452BFE0A-4D5C-4A8E-9125-10633705DE40}" type="slidenum">
              <a:rPr lang="en-AU" smtClean="0"/>
              <a:t>‹#›</a:t>
            </a:fld>
            <a:endParaRPr lang="en-AU"/>
          </a:p>
        </p:txBody>
      </p:sp>
    </p:spTree>
    <p:extLst>
      <p:ext uri="{BB962C8B-B14F-4D97-AF65-F5344CB8AC3E}">
        <p14:creationId xmlns:p14="http://schemas.microsoft.com/office/powerpoint/2010/main" val="20171684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4B3DD08D-CD95-412F-9689-0F7206DBBC72}" type="datetimeFigureOut">
              <a:rPr lang="en-AU" smtClean="0"/>
              <a:t>15/08/2022</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452BFE0A-4D5C-4A8E-9125-10633705DE40}" type="slidenum">
              <a:rPr lang="en-AU" smtClean="0"/>
              <a:t>‹#›</a:t>
            </a:fld>
            <a:endParaRPr lang="en-AU"/>
          </a:p>
        </p:txBody>
      </p:sp>
    </p:spTree>
    <p:extLst>
      <p:ext uri="{BB962C8B-B14F-4D97-AF65-F5344CB8AC3E}">
        <p14:creationId xmlns:p14="http://schemas.microsoft.com/office/powerpoint/2010/main" val="28202990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3DD08D-CD95-412F-9689-0F7206DBBC72}" type="datetimeFigureOut">
              <a:rPr lang="en-AU" smtClean="0"/>
              <a:t>15/08/2022</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452BFE0A-4D5C-4A8E-9125-10633705DE40}" type="slidenum">
              <a:rPr lang="en-AU" smtClean="0"/>
              <a:t>‹#›</a:t>
            </a:fld>
            <a:endParaRPr lang="en-AU"/>
          </a:p>
        </p:txBody>
      </p:sp>
    </p:spTree>
    <p:extLst>
      <p:ext uri="{BB962C8B-B14F-4D97-AF65-F5344CB8AC3E}">
        <p14:creationId xmlns:p14="http://schemas.microsoft.com/office/powerpoint/2010/main" val="38619557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AU"/>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B3DD08D-CD95-412F-9689-0F7206DBBC72}" type="datetimeFigureOut">
              <a:rPr lang="en-AU" smtClean="0"/>
              <a:t>15/08/2022</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452BFE0A-4D5C-4A8E-9125-10633705DE40}" type="slidenum">
              <a:rPr lang="en-AU" smtClean="0"/>
              <a:t>‹#›</a:t>
            </a:fld>
            <a:endParaRPr lang="en-AU"/>
          </a:p>
        </p:txBody>
      </p:sp>
    </p:spTree>
    <p:extLst>
      <p:ext uri="{BB962C8B-B14F-4D97-AF65-F5344CB8AC3E}">
        <p14:creationId xmlns:p14="http://schemas.microsoft.com/office/powerpoint/2010/main" val="24231814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AU"/>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B3DD08D-CD95-412F-9689-0F7206DBBC72}" type="datetimeFigureOut">
              <a:rPr lang="en-AU" smtClean="0"/>
              <a:t>15/08/2022</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452BFE0A-4D5C-4A8E-9125-10633705DE40}" type="slidenum">
              <a:rPr lang="en-AU" smtClean="0"/>
              <a:t>‹#›</a:t>
            </a:fld>
            <a:endParaRPr lang="en-AU"/>
          </a:p>
        </p:txBody>
      </p:sp>
    </p:spTree>
    <p:extLst>
      <p:ext uri="{BB962C8B-B14F-4D97-AF65-F5344CB8AC3E}">
        <p14:creationId xmlns:p14="http://schemas.microsoft.com/office/powerpoint/2010/main" val="4031511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3DD08D-CD95-412F-9689-0F7206DBBC72}" type="datetimeFigureOut">
              <a:rPr lang="en-AU" smtClean="0"/>
              <a:t>15/08/2022</a:t>
            </a:fld>
            <a:endParaRPr lang="en-A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2BFE0A-4D5C-4A8E-9125-10633705DE40}" type="slidenum">
              <a:rPr lang="en-AU" smtClean="0"/>
              <a:t>‹#›</a:t>
            </a:fld>
            <a:endParaRPr lang="en-AU"/>
          </a:p>
        </p:txBody>
      </p:sp>
    </p:spTree>
    <p:extLst>
      <p:ext uri="{BB962C8B-B14F-4D97-AF65-F5344CB8AC3E}">
        <p14:creationId xmlns:p14="http://schemas.microsoft.com/office/powerpoint/2010/main" val="12943203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hyperlink" Target="https://vimeo.com/user115523565" TargetMode="External"/><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hyperlink" Target="https://www.google.com/maps/uv?hl=en&amp;pb=!1s0x2bcd5324fed715e1%3A0x433e06a6475bc6f5!3m1!7e115!4s%2Fmaps%2Fplace%2Fbuckingham%2Bhouse%2F%40-31.7436267%2C115.7969506%2C3a%2C75y%2C241.82h%2C90t%2Fdata%3D*213m4*211e1*213m2*211sDIUDtB8mdNtogaDh-DyatA*212e0*214m2*213m1*211s0x2bcd5324fed715e1%3A0x433e06a6475bc6f5%3Fsa%3DX!5sbuckingham%20house%20-%20Google%20Search!15sCgIgAQ&amp;imagekey=!1e10!2sAF1QipNGIg4UbgPdaiZyixpNx_WkdN9o9Kym9a-XcbDI&amp;sa=X&amp;ved=2ahUKEwi2z5nY3qPhAhWLdH0KHcRHCvwQpx8wDnoECA4QCw" TargetMode="External"/><Relationship Id="rId4" Type="http://schemas.openxmlformats.org/officeDocument/2006/relationships/hyperlink" Target="https://www.wanneroo.wa.gov.au/downloads/download/198/buckingham_house_education_resource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84960" y="-206565"/>
            <a:ext cx="9144000" cy="2387600"/>
          </a:xfrm>
        </p:spPr>
        <p:txBody>
          <a:bodyPr/>
          <a:lstStyle/>
          <a:p>
            <a:r>
              <a:rPr lang="en-AU" dirty="0" smtClean="0"/>
              <a:t>Old School Days </a:t>
            </a:r>
            <a:r>
              <a:rPr lang="en-AU" dirty="0"/>
              <a:t>i</a:t>
            </a:r>
            <a:r>
              <a:rPr lang="en-AU" dirty="0" smtClean="0"/>
              <a:t>n Wanneroo</a:t>
            </a:r>
            <a:endParaRPr lang="en-AU"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6992" y="5965454"/>
            <a:ext cx="1743456" cy="620429"/>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52671" y="2534924"/>
            <a:ext cx="4608577" cy="3076641"/>
          </a:xfrm>
          <a:prstGeom prst="rect">
            <a:avLst/>
          </a:prstGeom>
        </p:spPr>
      </p:pic>
    </p:spTree>
    <p:extLst>
      <p:ext uri="{BB962C8B-B14F-4D97-AF65-F5344CB8AC3E}">
        <p14:creationId xmlns:p14="http://schemas.microsoft.com/office/powerpoint/2010/main" val="41981827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6007" y="192239"/>
            <a:ext cx="8791149" cy="6171238"/>
          </a:xfrm>
          <a:prstGeom prst="rect">
            <a:avLst/>
          </a:prstGeom>
        </p:spPr>
      </p:pic>
      <p:sp>
        <p:nvSpPr>
          <p:cNvPr id="3" name="TextBox 2"/>
          <p:cNvSpPr txBox="1"/>
          <p:nvPr/>
        </p:nvSpPr>
        <p:spPr>
          <a:xfrm>
            <a:off x="3366858" y="6363477"/>
            <a:ext cx="6057558" cy="400110"/>
          </a:xfrm>
          <a:prstGeom prst="rect">
            <a:avLst/>
          </a:prstGeom>
          <a:noFill/>
        </p:spPr>
        <p:txBody>
          <a:bodyPr wrap="square" rtlCol="0">
            <a:spAutoFit/>
          </a:bodyPr>
          <a:lstStyle/>
          <a:p>
            <a:r>
              <a:rPr lang="en-AU" sz="2000" dirty="0"/>
              <a:t>Wanneroo State School Class Infants </a:t>
            </a:r>
            <a:r>
              <a:rPr lang="en-AU" sz="2000" dirty="0" smtClean="0"/>
              <a:t>to standard 2 </a:t>
            </a:r>
            <a:r>
              <a:rPr lang="en-AU" sz="2000" dirty="0"/>
              <a:t>1953</a:t>
            </a:r>
            <a:r>
              <a:rPr lang="en-AU" sz="2000" dirty="0" smtClean="0"/>
              <a:t> </a:t>
            </a:r>
            <a:endParaRPr lang="en-AU" sz="2000" dirty="0"/>
          </a:p>
        </p:txBody>
      </p:sp>
      <p:sp>
        <p:nvSpPr>
          <p:cNvPr id="4" name="TextBox 3"/>
          <p:cNvSpPr txBox="1"/>
          <p:nvPr/>
        </p:nvSpPr>
        <p:spPr>
          <a:xfrm>
            <a:off x="11132072" y="6561276"/>
            <a:ext cx="2938272" cy="276999"/>
          </a:xfrm>
          <a:prstGeom prst="rect">
            <a:avLst/>
          </a:prstGeom>
          <a:noFill/>
        </p:spPr>
        <p:txBody>
          <a:bodyPr wrap="square" rtlCol="0">
            <a:spAutoFit/>
          </a:bodyPr>
          <a:lstStyle/>
          <a:p>
            <a:r>
              <a:rPr lang="en-AU" sz="1200" dirty="0"/>
              <a:t>BRN: </a:t>
            </a:r>
            <a:r>
              <a:rPr lang="en-AU" sz="1200" dirty="0" smtClean="0"/>
              <a:t>491406</a:t>
            </a:r>
            <a:endParaRPr lang="en-AU" sz="1200" dirty="0"/>
          </a:p>
        </p:txBody>
      </p:sp>
    </p:spTree>
    <p:extLst>
      <p:ext uri="{BB962C8B-B14F-4D97-AF65-F5344CB8AC3E}">
        <p14:creationId xmlns:p14="http://schemas.microsoft.com/office/powerpoint/2010/main" val="3199697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09121" y="2079171"/>
            <a:ext cx="7375851" cy="1948835"/>
          </a:xfrm>
        </p:spPr>
        <p:txBody>
          <a:bodyPr>
            <a:normAutofit/>
          </a:bodyPr>
          <a:lstStyle/>
          <a:p>
            <a:r>
              <a:rPr lang="en-AU" sz="6000" b="1" dirty="0" smtClean="0"/>
              <a:t>Travelling to School</a:t>
            </a:r>
            <a:endParaRPr lang="en-AU" sz="6000" b="1" dirty="0"/>
          </a:p>
        </p:txBody>
      </p:sp>
    </p:spTree>
    <p:extLst>
      <p:ext uri="{BB962C8B-B14F-4D97-AF65-F5344CB8AC3E}">
        <p14:creationId xmlns:p14="http://schemas.microsoft.com/office/powerpoint/2010/main" val="36374970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7519" y="5701004"/>
            <a:ext cx="10515600" cy="1325563"/>
          </a:xfrm>
        </p:spPr>
        <p:txBody>
          <a:bodyPr>
            <a:normAutofit/>
          </a:bodyPr>
          <a:lstStyle/>
          <a:p>
            <a:pPr algn="ctr"/>
            <a:r>
              <a:rPr lang="en-AU" sz="1800" dirty="0">
                <a:latin typeface="+mn-lt"/>
              </a:rPr>
              <a:t>Charles Leach watches on as Charles (Charlie), Ronald, George Bernard (Bernie) and Lionel prepare to leave for school on horseback. 1920s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7327" y="142810"/>
            <a:ext cx="7875983" cy="5558194"/>
          </a:xfrm>
          <a:prstGeom prst="rect">
            <a:avLst/>
          </a:prstGeom>
        </p:spPr>
      </p:pic>
      <p:sp>
        <p:nvSpPr>
          <p:cNvPr id="4" name="TextBox 3"/>
          <p:cNvSpPr txBox="1"/>
          <p:nvPr/>
        </p:nvSpPr>
        <p:spPr>
          <a:xfrm>
            <a:off x="11167872" y="6581001"/>
            <a:ext cx="1864319" cy="276999"/>
          </a:xfrm>
          <a:prstGeom prst="rect">
            <a:avLst/>
          </a:prstGeom>
          <a:noFill/>
        </p:spPr>
        <p:txBody>
          <a:bodyPr wrap="square" rtlCol="0">
            <a:spAutoFit/>
          </a:bodyPr>
          <a:lstStyle/>
          <a:p>
            <a:r>
              <a:rPr lang="en-AU" sz="1200" dirty="0" smtClean="0"/>
              <a:t>BRN: </a:t>
            </a:r>
            <a:r>
              <a:rPr lang="en-AU" sz="1200" dirty="0"/>
              <a:t>251998</a:t>
            </a:r>
          </a:p>
        </p:txBody>
      </p:sp>
    </p:spTree>
    <p:extLst>
      <p:ext uri="{BB962C8B-B14F-4D97-AF65-F5344CB8AC3E}">
        <p14:creationId xmlns:p14="http://schemas.microsoft.com/office/powerpoint/2010/main" val="23529615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4755" y="-243840"/>
            <a:ext cx="8890000" cy="6451600"/>
          </a:xfrm>
          <a:prstGeom prst="rect">
            <a:avLst/>
          </a:prstGeom>
        </p:spPr>
      </p:pic>
      <p:sp>
        <p:nvSpPr>
          <p:cNvPr id="3" name="TextBox 2"/>
          <p:cNvSpPr txBox="1"/>
          <p:nvPr/>
        </p:nvSpPr>
        <p:spPr>
          <a:xfrm>
            <a:off x="419877" y="5884594"/>
            <a:ext cx="11587066" cy="646331"/>
          </a:xfrm>
          <a:prstGeom prst="rect">
            <a:avLst/>
          </a:prstGeom>
          <a:noFill/>
        </p:spPr>
        <p:txBody>
          <a:bodyPr wrap="square" rtlCol="0">
            <a:spAutoFit/>
          </a:bodyPr>
          <a:lstStyle/>
          <a:p>
            <a:pPr algn="ctr"/>
            <a:r>
              <a:rPr lang="en-AU" dirty="0" smtClean="0"/>
              <a:t/>
            </a:r>
            <a:br>
              <a:rPr lang="en-AU" dirty="0" smtClean="0"/>
            </a:br>
            <a:r>
              <a:rPr lang="en-AU" dirty="0"/>
              <a:t>Gertrude (Gertie) </a:t>
            </a:r>
            <a:r>
              <a:rPr lang="en-AU" dirty="0" err="1"/>
              <a:t>Caporn</a:t>
            </a:r>
            <a:r>
              <a:rPr lang="en-AU" dirty="0"/>
              <a:t> takes her sister, Alma, in the horse and cart to her first day at school in East Wanneroo in 1924</a:t>
            </a:r>
          </a:p>
        </p:txBody>
      </p:sp>
      <p:sp>
        <p:nvSpPr>
          <p:cNvPr id="4" name="TextBox 3"/>
          <p:cNvSpPr txBox="1"/>
          <p:nvPr/>
        </p:nvSpPr>
        <p:spPr>
          <a:xfrm>
            <a:off x="11241024" y="6581001"/>
            <a:ext cx="2145792" cy="276999"/>
          </a:xfrm>
          <a:prstGeom prst="rect">
            <a:avLst/>
          </a:prstGeom>
          <a:noFill/>
        </p:spPr>
        <p:txBody>
          <a:bodyPr wrap="square" rtlCol="0">
            <a:spAutoFit/>
          </a:bodyPr>
          <a:lstStyle/>
          <a:p>
            <a:r>
              <a:rPr lang="en-AU" sz="1200" dirty="0"/>
              <a:t>BRN: </a:t>
            </a:r>
            <a:r>
              <a:rPr lang="en-AU" sz="1200" dirty="0" smtClean="0"/>
              <a:t>251927</a:t>
            </a:r>
            <a:endParaRPr lang="en-AU" sz="1200" dirty="0"/>
          </a:p>
        </p:txBody>
      </p:sp>
    </p:spTree>
    <p:extLst>
      <p:ext uri="{BB962C8B-B14F-4D97-AF65-F5344CB8AC3E}">
        <p14:creationId xmlns:p14="http://schemas.microsoft.com/office/powerpoint/2010/main" val="12281531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7743" y="5839968"/>
            <a:ext cx="3450481" cy="1325563"/>
          </a:xfrm>
        </p:spPr>
        <p:txBody>
          <a:bodyPr>
            <a:normAutofit/>
          </a:bodyPr>
          <a:lstStyle/>
          <a:p>
            <a:r>
              <a:rPr lang="en-AU" sz="2000" dirty="0">
                <a:latin typeface="+mn-lt"/>
              </a:rPr>
              <a:t>Charabanc school bus 1920s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5185" y="334736"/>
            <a:ext cx="9915596" cy="5736880"/>
          </a:xfrm>
          <a:prstGeom prst="rect">
            <a:avLst/>
          </a:prstGeom>
        </p:spPr>
      </p:pic>
      <p:sp>
        <p:nvSpPr>
          <p:cNvPr id="4" name="TextBox 3"/>
          <p:cNvSpPr txBox="1"/>
          <p:nvPr/>
        </p:nvSpPr>
        <p:spPr>
          <a:xfrm>
            <a:off x="11217816" y="6581001"/>
            <a:ext cx="2501037" cy="276999"/>
          </a:xfrm>
          <a:prstGeom prst="rect">
            <a:avLst/>
          </a:prstGeom>
          <a:noFill/>
        </p:spPr>
        <p:txBody>
          <a:bodyPr wrap="square" rtlCol="0">
            <a:spAutoFit/>
          </a:bodyPr>
          <a:lstStyle/>
          <a:p>
            <a:r>
              <a:rPr lang="en-AU" sz="1200" dirty="0" smtClean="0"/>
              <a:t>BRN: </a:t>
            </a:r>
            <a:r>
              <a:rPr lang="en-AU" sz="1200" dirty="0"/>
              <a:t>263359</a:t>
            </a:r>
          </a:p>
        </p:txBody>
      </p:sp>
    </p:spTree>
    <p:extLst>
      <p:ext uri="{BB962C8B-B14F-4D97-AF65-F5344CB8AC3E}">
        <p14:creationId xmlns:p14="http://schemas.microsoft.com/office/powerpoint/2010/main" val="3202714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0040" y="5532437"/>
            <a:ext cx="3267768" cy="1325563"/>
          </a:xfrm>
        </p:spPr>
        <p:txBody>
          <a:bodyPr>
            <a:normAutofit/>
          </a:bodyPr>
          <a:lstStyle/>
          <a:p>
            <a:r>
              <a:rPr lang="en-AU" dirty="0"/>
              <a:t/>
            </a:r>
            <a:br>
              <a:rPr lang="en-AU" dirty="0"/>
            </a:br>
            <a:r>
              <a:rPr lang="en-AU" sz="2000" dirty="0" smtClean="0">
                <a:latin typeface="+mn-lt"/>
              </a:rPr>
              <a:t>Travelling to school</a:t>
            </a:r>
            <a:r>
              <a:rPr lang="en-AU" sz="2000" dirty="0">
                <a:latin typeface="+mn-lt"/>
              </a:rPr>
              <a:t> in 1933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9298" y="357359"/>
            <a:ext cx="9727742" cy="5725471"/>
          </a:xfrm>
          <a:prstGeom prst="rect">
            <a:avLst/>
          </a:prstGeom>
        </p:spPr>
      </p:pic>
      <p:sp>
        <p:nvSpPr>
          <p:cNvPr id="4" name="TextBox 3"/>
          <p:cNvSpPr txBox="1"/>
          <p:nvPr/>
        </p:nvSpPr>
        <p:spPr>
          <a:xfrm>
            <a:off x="11155951" y="6581001"/>
            <a:ext cx="2297568" cy="276999"/>
          </a:xfrm>
          <a:prstGeom prst="rect">
            <a:avLst/>
          </a:prstGeom>
          <a:noFill/>
        </p:spPr>
        <p:txBody>
          <a:bodyPr wrap="square" rtlCol="0">
            <a:spAutoFit/>
          </a:bodyPr>
          <a:lstStyle/>
          <a:p>
            <a:r>
              <a:rPr lang="en-AU" sz="1200" dirty="0" smtClean="0"/>
              <a:t>BRN: </a:t>
            </a:r>
            <a:r>
              <a:rPr lang="en-AU" sz="1200" dirty="0"/>
              <a:t>251928</a:t>
            </a:r>
          </a:p>
        </p:txBody>
      </p:sp>
    </p:spTree>
    <p:extLst>
      <p:ext uri="{BB962C8B-B14F-4D97-AF65-F5344CB8AC3E}">
        <p14:creationId xmlns:p14="http://schemas.microsoft.com/office/powerpoint/2010/main" val="375248465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6136" y="6176478"/>
            <a:ext cx="11952514" cy="543022"/>
          </a:xfrm>
        </p:spPr>
        <p:txBody>
          <a:bodyPr>
            <a:noAutofit/>
          </a:bodyPr>
          <a:lstStyle/>
          <a:p>
            <a:r>
              <a:rPr lang="en-AU" sz="2000" dirty="0">
                <a:latin typeface="+mn-lt"/>
              </a:rPr>
              <a:t>James, Constantine and </a:t>
            </a:r>
            <a:r>
              <a:rPr lang="en-AU" sz="2000" dirty="0" err="1">
                <a:latin typeface="+mn-lt"/>
              </a:rPr>
              <a:t>Anastas</a:t>
            </a:r>
            <a:r>
              <a:rPr lang="en-AU" sz="2000" dirty="0">
                <a:latin typeface="+mn-lt"/>
              </a:rPr>
              <a:t> </a:t>
            </a:r>
            <a:r>
              <a:rPr lang="en-AU" sz="2000" dirty="0" err="1">
                <a:latin typeface="+mn-lt"/>
              </a:rPr>
              <a:t>Vosnacos</a:t>
            </a:r>
            <a:r>
              <a:rPr lang="en-AU" sz="2000" dirty="0">
                <a:latin typeface="+mn-lt"/>
              </a:rPr>
              <a:t> with the first Bedford school </a:t>
            </a:r>
            <a:r>
              <a:rPr lang="en-AU" sz="2000" dirty="0" smtClean="0">
                <a:latin typeface="+mn-lt"/>
              </a:rPr>
              <a:t>bus 1949 </a:t>
            </a:r>
            <a:endParaRPr lang="en-AU" sz="2000" dirty="0">
              <a:latin typeface="+mn-l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8142" y="242627"/>
            <a:ext cx="8890000" cy="5905500"/>
          </a:xfrm>
          <a:prstGeom prst="rect">
            <a:avLst/>
          </a:prstGeom>
        </p:spPr>
      </p:pic>
      <p:sp>
        <p:nvSpPr>
          <p:cNvPr id="4" name="TextBox 3"/>
          <p:cNvSpPr txBox="1"/>
          <p:nvPr/>
        </p:nvSpPr>
        <p:spPr>
          <a:xfrm>
            <a:off x="11131813" y="6561498"/>
            <a:ext cx="1538514" cy="276999"/>
          </a:xfrm>
          <a:prstGeom prst="rect">
            <a:avLst/>
          </a:prstGeom>
          <a:noFill/>
        </p:spPr>
        <p:txBody>
          <a:bodyPr wrap="square" rtlCol="0">
            <a:spAutoFit/>
          </a:bodyPr>
          <a:lstStyle/>
          <a:p>
            <a:r>
              <a:rPr lang="en-AU" sz="1200" dirty="0"/>
              <a:t>BRN: </a:t>
            </a:r>
            <a:r>
              <a:rPr lang="en-AU" sz="1200" dirty="0" smtClean="0"/>
              <a:t>286638</a:t>
            </a:r>
            <a:endParaRPr lang="en-AU" sz="1200" dirty="0"/>
          </a:p>
        </p:txBody>
      </p:sp>
    </p:spTree>
    <p:extLst>
      <p:ext uri="{BB962C8B-B14F-4D97-AF65-F5344CB8AC3E}">
        <p14:creationId xmlns:p14="http://schemas.microsoft.com/office/powerpoint/2010/main" val="178294062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Rectangle 2"/>
          <p:cNvSpPr/>
          <p:nvPr/>
        </p:nvSpPr>
        <p:spPr>
          <a:xfrm>
            <a:off x="3811305" y="2682631"/>
            <a:ext cx="7053943" cy="1015663"/>
          </a:xfrm>
          <a:prstGeom prst="rect">
            <a:avLst/>
          </a:prstGeom>
        </p:spPr>
        <p:txBody>
          <a:bodyPr wrap="square">
            <a:spAutoFit/>
          </a:bodyPr>
          <a:lstStyle/>
          <a:p>
            <a:r>
              <a:rPr lang="en-AU" sz="6000" b="1" dirty="0" smtClean="0"/>
              <a:t>School Lessons</a:t>
            </a:r>
            <a:endParaRPr lang="en-AU" sz="6000" dirty="0"/>
          </a:p>
        </p:txBody>
      </p:sp>
    </p:spTree>
    <p:extLst>
      <p:ext uri="{BB962C8B-B14F-4D97-AF65-F5344CB8AC3E}">
        <p14:creationId xmlns:p14="http://schemas.microsoft.com/office/powerpoint/2010/main" val="33408795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3617" y="216575"/>
            <a:ext cx="8499984" cy="6370838"/>
          </a:xfrm>
          <a:prstGeom prst="rect">
            <a:avLst/>
          </a:prstGeom>
        </p:spPr>
      </p:pic>
    </p:spTree>
    <p:extLst>
      <p:ext uri="{BB962C8B-B14F-4D97-AF65-F5344CB8AC3E}">
        <p14:creationId xmlns:p14="http://schemas.microsoft.com/office/powerpoint/2010/main" val="366588519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540452" y="-986522"/>
            <a:ext cx="6723876" cy="8965168"/>
          </a:xfrm>
          <a:prstGeom prst="rect">
            <a:avLst/>
          </a:prstGeom>
        </p:spPr>
      </p:pic>
    </p:spTree>
    <p:extLst>
      <p:ext uri="{BB962C8B-B14F-4D97-AF65-F5344CB8AC3E}">
        <p14:creationId xmlns:p14="http://schemas.microsoft.com/office/powerpoint/2010/main" val="33111445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75643" y="6161065"/>
            <a:ext cx="4240713" cy="461665"/>
          </a:xfrm>
          <a:prstGeom prst="rect">
            <a:avLst/>
          </a:prstGeom>
          <a:noFill/>
        </p:spPr>
        <p:txBody>
          <a:bodyPr wrap="none" rtlCol="0">
            <a:spAutoFit/>
          </a:bodyPr>
          <a:lstStyle/>
          <a:p>
            <a:r>
              <a:rPr lang="en-AU" sz="2400" dirty="0" smtClean="0"/>
              <a:t>Wanneroo School building 1905</a:t>
            </a:r>
            <a:endParaRPr lang="en-AU" sz="24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000" y="239745"/>
            <a:ext cx="8890000" cy="5613400"/>
          </a:xfrm>
          <a:prstGeom prst="rect">
            <a:avLst/>
          </a:prstGeom>
        </p:spPr>
      </p:pic>
      <p:sp>
        <p:nvSpPr>
          <p:cNvPr id="4" name="TextBox 3"/>
          <p:cNvSpPr txBox="1"/>
          <p:nvPr/>
        </p:nvSpPr>
        <p:spPr>
          <a:xfrm>
            <a:off x="11182604" y="6581001"/>
            <a:ext cx="1848104" cy="276999"/>
          </a:xfrm>
          <a:prstGeom prst="rect">
            <a:avLst/>
          </a:prstGeom>
          <a:noFill/>
        </p:spPr>
        <p:txBody>
          <a:bodyPr wrap="square" rtlCol="0">
            <a:spAutoFit/>
          </a:bodyPr>
          <a:lstStyle/>
          <a:p>
            <a:r>
              <a:rPr lang="en-AU" sz="1200" dirty="0" smtClean="0"/>
              <a:t>BRN: 242325</a:t>
            </a:r>
            <a:endParaRPr lang="en-AU" sz="1200" dirty="0"/>
          </a:p>
        </p:txBody>
      </p:sp>
    </p:spTree>
    <p:extLst>
      <p:ext uri="{BB962C8B-B14F-4D97-AF65-F5344CB8AC3E}">
        <p14:creationId xmlns:p14="http://schemas.microsoft.com/office/powerpoint/2010/main" val="188129766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1021" y="0"/>
            <a:ext cx="9149957" cy="6858000"/>
          </a:xfrm>
          <a:prstGeom prst="rect">
            <a:avLst/>
          </a:prstGeom>
        </p:spPr>
      </p:pic>
    </p:spTree>
    <p:extLst>
      <p:ext uri="{BB962C8B-B14F-4D97-AF65-F5344CB8AC3E}">
        <p14:creationId xmlns:p14="http://schemas.microsoft.com/office/powerpoint/2010/main" val="188840194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7765305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0136" y="0"/>
            <a:ext cx="8983693" cy="6733383"/>
          </a:xfrm>
          <a:prstGeom prst="rect">
            <a:avLst/>
          </a:prstGeom>
        </p:spPr>
      </p:pic>
    </p:spTree>
    <p:extLst>
      <p:ext uri="{BB962C8B-B14F-4D97-AF65-F5344CB8AC3E}">
        <p14:creationId xmlns:p14="http://schemas.microsoft.com/office/powerpoint/2010/main" val="41496683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280" y="1295908"/>
            <a:ext cx="5682488" cy="4261866"/>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4002" y="1295908"/>
            <a:ext cx="5214518" cy="4261866"/>
          </a:xfrm>
          <a:prstGeom prst="rect">
            <a:avLst/>
          </a:prstGeom>
        </p:spPr>
      </p:pic>
    </p:spTree>
    <p:extLst>
      <p:ext uri="{BB962C8B-B14F-4D97-AF65-F5344CB8AC3E}">
        <p14:creationId xmlns:p14="http://schemas.microsoft.com/office/powerpoint/2010/main" val="160229880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185541" y="1103122"/>
            <a:ext cx="5903976" cy="4427982"/>
          </a:xfrm>
          <a:prstGeom prst="rect">
            <a:avLst/>
          </a:prstGeom>
        </p:spPr>
      </p:pic>
    </p:spTree>
    <p:extLst>
      <p:ext uri="{BB962C8B-B14F-4D97-AF65-F5344CB8AC3E}">
        <p14:creationId xmlns:p14="http://schemas.microsoft.com/office/powerpoint/2010/main" val="4991834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10144" y="177654"/>
            <a:ext cx="9632769" cy="6421846"/>
          </a:xfrm>
          <a:prstGeom prst="rect">
            <a:avLst/>
          </a:prstGeom>
        </p:spPr>
      </p:pic>
    </p:spTree>
    <p:extLst>
      <p:ext uri="{BB962C8B-B14F-4D97-AF65-F5344CB8AC3E}">
        <p14:creationId xmlns:p14="http://schemas.microsoft.com/office/powerpoint/2010/main" val="229187034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6612" y="109728"/>
            <a:ext cx="9934956" cy="6623304"/>
          </a:xfrm>
          <a:prstGeom prst="rect">
            <a:avLst/>
          </a:prstGeom>
        </p:spPr>
      </p:pic>
    </p:spTree>
    <p:extLst>
      <p:ext uri="{BB962C8B-B14F-4D97-AF65-F5344CB8AC3E}">
        <p14:creationId xmlns:p14="http://schemas.microsoft.com/office/powerpoint/2010/main" val="257310075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1367028" y="207264"/>
            <a:ext cx="9729216" cy="6486144"/>
          </a:xfrm>
          <a:prstGeom prst="rect">
            <a:avLst/>
          </a:prstGeom>
        </p:spPr>
      </p:pic>
    </p:spTree>
    <p:extLst>
      <p:ext uri="{BB962C8B-B14F-4D97-AF65-F5344CB8AC3E}">
        <p14:creationId xmlns:p14="http://schemas.microsoft.com/office/powerpoint/2010/main" val="144211364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989076" y="-1999488"/>
            <a:ext cx="10287000" cy="6858000"/>
          </a:xfrm>
          <a:prstGeom prst="rect">
            <a:avLst/>
          </a:prstGeom>
        </p:spPr>
      </p:pic>
    </p:spTree>
    <p:extLst>
      <p:ext uri="{BB962C8B-B14F-4D97-AF65-F5344CB8AC3E}">
        <p14:creationId xmlns:p14="http://schemas.microsoft.com/office/powerpoint/2010/main" val="95503677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03604" y="280416"/>
            <a:ext cx="9491472" cy="6327648"/>
          </a:xfrm>
          <a:prstGeom prst="rect">
            <a:avLst/>
          </a:prstGeom>
        </p:spPr>
      </p:pic>
    </p:spTree>
    <p:extLst>
      <p:ext uri="{BB962C8B-B14F-4D97-AF65-F5344CB8AC3E}">
        <p14:creationId xmlns:p14="http://schemas.microsoft.com/office/powerpoint/2010/main" val="2134308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8568" y="128960"/>
            <a:ext cx="8971805" cy="5741955"/>
          </a:xfrm>
          <a:prstGeom prst="rect">
            <a:avLst/>
          </a:prstGeom>
        </p:spPr>
      </p:pic>
      <p:sp>
        <p:nvSpPr>
          <p:cNvPr id="3" name="TextBox 2"/>
          <p:cNvSpPr txBox="1"/>
          <p:nvPr/>
        </p:nvSpPr>
        <p:spPr>
          <a:xfrm>
            <a:off x="4384143" y="6297635"/>
            <a:ext cx="6442353" cy="400110"/>
          </a:xfrm>
          <a:prstGeom prst="rect">
            <a:avLst/>
          </a:prstGeom>
          <a:noFill/>
        </p:spPr>
        <p:txBody>
          <a:bodyPr wrap="square" rtlCol="0">
            <a:spAutoFit/>
          </a:bodyPr>
          <a:lstStyle/>
          <a:p>
            <a:r>
              <a:rPr lang="en-AU" sz="2000" dirty="0" smtClean="0"/>
              <a:t>Pupils at Wanneroo School 1905</a:t>
            </a:r>
            <a:endParaRPr lang="en-AU" sz="2000" dirty="0"/>
          </a:p>
        </p:txBody>
      </p:sp>
      <p:sp>
        <p:nvSpPr>
          <p:cNvPr id="4" name="TextBox 3"/>
          <p:cNvSpPr txBox="1"/>
          <p:nvPr/>
        </p:nvSpPr>
        <p:spPr>
          <a:xfrm>
            <a:off x="11228832" y="6396335"/>
            <a:ext cx="2353056" cy="461665"/>
          </a:xfrm>
          <a:prstGeom prst="rect">
            <a:avLst/>
          </a:prstGeom>
          <a:noFill/>
        </p:spPr>
        <p:txBody>
          <a:bodyPr wrap="square" rtlCol="0">
            <a:spAutoFit/>
          </a:bodyPr>
          <a:lstStyle/>
          <a:p>
            <a:r>
              <a:rPr lang="en-AU" sz="1200" dirty="0"/>
              <a:t/>
            </a:r>
            <a:br>
              <a:rPr lang="en-AU" sz="1200" dirty="0"/>
            </a:br>
            <a:r>
              <a:rPr lang="en-AU" sz="1200" dirty="0" smtClean="0"/>
              <a:t>BRN: 242324</a:t>
            </a:r>
            <a:endParaRPr lang="en-AU" sz="1200" dirty="0"/>
          </a:p>
        </p:txBody>
      </p:sp>
    </p:spTree>
    <p:extLst>
      <p:ext uri="{BB962C8B-B14F-4D97-AF65-F5344CB8AC3E}">
        <p14:creationId xmlns:p14="http://schemas.microsoft.com/office/powerpoint/2010/main" val="172048878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45277136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00843" y="195943"/>
            <a:ext cx="9628414" cy="6418943"/>
          </a:xfrm>
          <a:prstGeom prst="rect">
            <a:avLst/>
          </a:prstGeom>
        </p:spPr>
      </p:pic>
    </p:spTree>
    <p:extLst>
      <p:ext uri="{BB962C8B-B14F-4D97-AF65-F5344CB8AC3E}">
        <p14:creationId xmlns:p14="http://schemas.microsoft.com/office/powerpoint/2010/main" val="425314673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7300" y="174172"/>
            <a:ext cx="9650186" cy="6433457"/>
          </a:xfrm>
          <a:prstGeom prst="rect">
            <a:avLst/>
          </a:prstGeom>
        </p:spPr>
      </p:pic>
    </p:spTree>
    <p:extLst>
      <p:ext uri="{BB962C8B-B14F-4D97-AF65-F5344CB8AC3E}">
        <p14:creationId xmlns:p14="http://schemas.microsoft.com/office/powerpoint/2010/main" val="37851536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63175" y="5671005"/>
            <a:ext cx="1875826" cy="667534"/>
          </a:xfrm>
          <a:prstGeom prst="rect">
            <a:avLst/>
          </a:prstGeom>
        </p:spPr>
      </p:pic>
      <p:sp>
        <p:nvSpPr>
          <p:cNvPr id="3" name="TextBox 2"/>
          <p:cNvSpPr txBox="1"/>
          <p:nvPr/>
        </p:nvSpPr>
        <p:spPr>
          <a:xfrm>
            <a:off x="1636340" y="4067478"/>
            <a:ext cx="9899904" cy="954107"/>
          </a:xfrm>
          <a:prstGeom prst="rect">
            <a:avLst/>
          </a:prstGeom>
          <a:noFill/>
        </p:spPr>
        <p:txBody>
          <a:bodyPr wrap="square" rtlCol="0">
            <a:spAutoFit/>
          </a:bodyPr>
          <a:lstStyle/>
          <a:p>
            <a:pPr algn="ctr"/>
            <a:r>
              <a:rPr lang="en-AU" sz="2800" dirty="0" smtClean="0"/>
              <a:t>Photographs courtesy of the Wanneroo Regional Museum and Community History Centre.</a:t>
            </a:r>
            <a:endParaRPr lang="en-AU" sz="2800" dirty="0"/>
          </a:p>
        </p:txBody>
      </p:sp>
      <p:sp>
        <p:nvSpPr>
          <p:cNvPr id="4" name="TextBox 3"/>
          <p:cNvSpPr txBox="1"/>
          <p:nvPr/>
        </p:nvSpPr>
        <p:spPr>
          <a:xfrm>
            <a:off x="1840121" y="1166717"/>
            <a:ext cx="9165771" cy="1815882"/>
          </a:xfrm>
          <a:prstGeom prst="rect">
            <a:avLst/>
          </a:prstGeom>
          <a:noFill/>
        </p:spPr>
        <p:txBody>
          <a:bodyPr wrap="square" rtlCol="0">
            <a:spAutoFit/>
          </a:bodyPr>
          <a:lstStyle/>
          <a:p>
            <a:pPr algn="ctr"/>
            <a:r>
              <a:rPr lang="en-AU" sz="2800" dirty="0" smtClean="0"/>
              <a:t>Please click links to access </a:t>
            </a:r>
          </a:p>
          <a:p>
            <a:pPr algn="ctr"/>
            <a:r>
              <a:rPr lang="en-AU" sz="2800" dirty="0" smtClean="0">
                <a:hlinkClick r:id="rId3"/>
              </a:rPr>
              <a:t>Old School Days in Wanneroo videos</a:t>
            </a:r>
            <a:endParaRPr lang="en-AU" sz="2800" dirty="0" smtClean="0"/>
          </a:p>
          <a:p>
            <a:pPr algn="ctr"/>
            <a:r>
              <a:rPr lang="en-AU" sz="2800" dirty="0" smtClean="0">
                <a:hlinkClick r:id="rId4"/>
              </a:rPr>
              <a:t>Education </a:t>
            </a:r>
            <a:r>
              <a:rPr lang="en-AU" sz="2800" dirty="0">
                <a:hlinkClick r:id="rId4"/>
              </a:rPr>
              <a:t>r</a:t>
            </a:r>
            <a:r>
              <a:rPr lang="en-AU" sz="2800" dirty="0" smtClean="0">
                <a:hlinkClick r:id="rId4"/>
              </a:rPr>
              <a:t>esources </a:t>
            </a:r>
            <a:endParaRPr lang="en-AU" sz="2800" dirty="0" smtClean="0"/>
          </a:p>
          <a:p>
            <a:pPr algn="ctr"/>
            <a:r>
              <a:rPr lang="en-AU" sz="2800" dirty="0" smtClean="0">
                <a:hlinkClick r:id="rId5"/>
              </a:rPr>
              <a:t>Virtual tour</a:t>
            </a:r>
            <a:endParaRPr lang="en-AU" sz="2800" dirty="0"/>
          </a:p>
        </p:txBody>
      </p:sp>
    </p:spTree>
    <p:extLst>
      <p:ext uri="{BB962C8B-B14F-4D97-AF65-F5344CB8AC3E}">
        <p14:creationId xmlns:p14="http://schemas.microsoft.com/office/powerpoint/2010/main" val="4917624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6681" y="6120882"/>
            <a:ext cx="7201304" cy="737118"/>
          </a:xfrm>
        </p:spPr>
        <p:txBody>
          <a:bodyPr>
            <a:noAutofit/>
          </a:bodyPr>
          <a:lstStyle/>
          <a:p>
            <a:r>
              <a:rPr lang="en-AU" sz="2000" dirty="0">
                <a:latin typeface="+mn-lt"/>
              </a:rPr>
              <a:t>Fred </a:t>
            </a:r>
            <a:r>
              <a:rPr lang="en-AU" sz="2000" dirty="0" smtClean="0">
                <a:latin typeface="+mn-lt"/>
              </a:rPr>
              <a:t>White on </a:t>
            </a:r>
            <a:r>
              <a:rPr lang="en-AU" sz="2000" dirty="0">
                <a:latin typeface="+mn-lt"/>
              </a:rPr>
              <a:t>the </a:t>
            </a:r>
            <a:r>
              <a:rPr lang="en-AU" sz="2000" dirty="0" err="1">
                <a:latin typeface="+mn-lt"/>
              </a:rPr>
              <a:t>verandah</a:t>
            </a:r>
            <a:r>
              <a:rPr lang="en-AU" sz="2000" dirty="0">
                <a:latin typeface="+mn-lt"/>
              </a:rPr>
              <a:t> of the Wanneroo schoolhouse 1910s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6930" y="253482"/>
            <a:ext cx="8890000" cy="5867400"/>
          </a:xfrm>
          <a:prstGeom prst="rect">
            <a:avLst/>
          </a:prstGeom>
        </p:spPr>
      </p:pic>
      <p:sp>
        <p:nvSpPr>
          <p:cNvPr id="4" name="TextBox 3"/>
          <p:cNvSpPr txBox="1"/>
          <p:nvPr/>
        </p:nvSpPr>
        <p:spPr>
          <a:xfrm>
            <a:off x="11186160" y="6581001"/>
            <a:ext cx="2206751" cy="276999"/>
          </a:xfrm>
          <a:prstGeom prst="rect">
            <a:avLst/>
          </a:prstGeom>
          <a:noFill/>
        </p:spPr>
        <p:txBody>
          <a:bodyPr wrap="square" rtlCol="0">
            <a:spAutoFit/>
          </a:bodyPr>
          <a:lstStyle/>
          <a:p>
            <a:r>
              <a:rPr lang="en-AU" sz="1200" dirty="0"/>
              <a:t>BRN: </a:t>
            </a:r>
            <a:r>
              <a:rPr lang="en-AU" sz="1200" dirty="0" smtClean="0"/>
              <a:t>287714</a:t>
            </a:r>
            <a:endParaRPr lang="en-AU" sz="1200" dirty="0"/>
          </a:p>
        </p:txBody>
      </p:sp>
    </p:spTree>
    <p:extLst>
      <p:ext uri="{BB962C8B-B14F-4D97-AF65-F5344CB8AC3E}">
        <p14:creationId xmlns:p14="http://schemas.microsoft.com/office/powerpoint/2010/main" val="1481996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3142" y="94998"/>
            <a:ext cx="8879575" cy="6050796"/>
          </a:xfrm>
          <a:prstGeom prst="rect">
            <a:avLst/>
          </a:prstGeom>
        </p:spPr>
      </p:pic>
      <p:sp>
        <p:nvSpPr>
          <p:cNvPr id="3" name="TextBox 2"/>
          <p:cNvSpPr txBox="1"/>
          <p:nvPr/>
        </p:nvSpPr>
        <p:spPr>
          <a:xfrm>
            <a:off x="4357395" y="6288833"/>
            <a:ext cx="3191070" cy="400110"/>
          </a:xfrm>
          <a:prstGeom prst="rect">
            <a:avLst/>
          </a:prstGeom>
          <a:noFill/>
        </p:spPr>
        <p:txBody>
          <a:bodyPr wrap="square" rtlCol="0">
            <a:spAutoFit/>
          </a:bodyPr>
          <a:lstStyle/>
          <a:p>
            <a:r>
              <a:rPr lang="en-AU" sz="2000" dirty="0" smtClean="0"/>
              <a:t>Wanneroo State School 1933</a:t>
            </a:r>
            <a:endParaRPr lang="en-AU" sz="2000" dirty="0"/>
          </a:p>
        </p:txBody>
      </p:sp>
      <p:sp>
        <p:nvSpPr>
          <p:cNvPr id="4" name="TextBox 3"/>
          <p:cNvSpPr txBox="1"/>
          <p:nvPr/>
        </p:nvSpPr>
        <p:spPr>
          <a:xfrm>
            <a:off x="11181400" y="6581001"/>
            <a:ext cx="2577645" cy="276999"/>
          </a:xfrm>
          <a:prstGeom prst="rect">
            <a:avLst/>
          </a:prstGeom>
          <a:noFill/>
        </p:spPr>
        <p:txBody>
          <a:bodyPr wrap="square" rtlCol="0">
            <a:spAutoFit/>
          </a:bodyPr>
          <a:lstStyle/>
          <a:p>
            <a:r>
              <a:rPr lang="en-AU" sz="1200" dirty="0"/>
              <a:t>BRN: </a:t>
            </a:r>
            <a:r>
              <a:rPr lang="en-AU" sz="1200" dirty="0" smtClean="0"/>
              <a:t>300024</a:t>
            </a:r>
            <a:endParaRPr lang="en-AU" sz="1200" dirty="0"/>
          </a:p>
        </p:txBody>
      </p:sp>
    </p:spTree>
    <p:extLst>
      <p:ext uri="{BB962C8B-B14F-4D97-AF65-F5344CB8AC3E}">
        <p14:creationId xmlns:p14="http://schemas.microsoft.com/office/powerpoint/2010/main" val="40782432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001408" y="6322859"/>
            <a:ext cx="7456637" cy="400110"/>
          </a:xfrm>
          <a:prstGeom prst="rect">
            <a:avLst/>
          </a:prstGeom>
          <a:noFill/>
        </p:spPr>
        <p:txBody>
          <a:bodyPr wrap="square" rtlCol="0">
            <a:spAutoFit/>
          </a:bodyPr>
          <a:lstStyle/>
          <a:p>
            <a:r>
              <a:rPr lang="en-AU" sz="2000" dirty="0" smtClean="0"/>
              <a:t>Old Wanneroo Schoolhouse 2022</a:t>
            </a:r>
            <a:endParaRPr lang="en-AU" sz="20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9807" y="170688"/>
            <a:ext cx="8079232" cy="6059424"/>
          </a:xfrm>
          <a:prstGeom prst="rect">
            <a:avLst/>
          </a:prstGeom>
        </p:spPr>
      </p:pic>
    </p:spTree>
    <p:extLst>
      <p:ext uri="{BB962C8B-B14F-4D97-AF65-F5344CB8AC3E}">
        <p14:creationId xmlns:p14="http://schemas.microsoft.com/office/powerpoint/2010/main" val="23031898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1952" y="158496"/>
            <a:ext cx="8225536" cy="6169152"/>
          </a:xfrm>
          <a:prstGeom prst="rect">
            <a:avLst/>
          </a:prstGeom>
        </p:spPr>
      </p:pic>
      <p:sp>
        <p:nvSpPr>
          <p:cNvPr id="3" name="Rectangle 2"/>
          <p:cNvSpPr/>
          <p:nvPr/>
        </p:nvSpPr>
        <p:spPr>
          <a:xfrm>
            <a:off x="3941746" y="6457890"/>
            <a:ext cx="8071104" cy="400110"/>
          </a:xfrm>
          <a:prstGeom prst="rect">
            <a:avLst/>
          </a:prstGeom>
        </p:spPr>
        <p:txBody>
          <a:bodyPr wrap="square">
            <a:spAutoFit/>
          </a:bodyPr>
          <a:lstStyle/>
          <a:p>
            <a:r>
              <a:rPr lang="en-AU" sz="2000" dirty="0" smtClean="0"/>
              <a:t>Old </a:t>
            </a:r>
            <a:r>
              <a:rPr lang="en-AU" sz="2000" dirty="0"/>
              <a:t>Wanneroo </a:t>
            </a:r>
            <a:r>
              <a:rPr lang="en-AU" sz="2000" dirty="0" smtClean="0"/>
              <a:t>Schoolhouse 2022</a:t>
            </a:r>
            <a:endParaRPr lang="en-AU" sz="2000" dirty="0"/>
          </a:p>
        </p:txBody>
      </p:sp>
    </p:spTree>
    <p:extLst>
      <p:ext uri="{BB962C8B-B14F-4D97-AF65-F5344CB8AC3E}">
        <p14:creationId xmlns:p14="http://schemas.microsoft.com/office/powerpoint/2010/main" val="41820010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4348" y="191750"/>
            <a:ext cx="8499217" cy="6034444"/>
          </a:xfrm>
          <a:prstGeom prst="rect">
            <a:avLst/>
          </a:prstGeom>
        </p:spPr>
      </p:pic>
      <p:sp>
        <p:nvSpPr>
          <p:cNvPr id="3" name="TextBox 2"/>
          <p:cNvSpPr txBox="1"/>
          <p:nvPr/>
        </p:nvSpPr>
        <p:spPr>
          <a:xfrm>
            <a:off x="3882717" y="6018930"/>
            <a:ext cx="6912428" cy="707886"/>
          </a:xfrm>
          <a:prstGeom prst="rect">
            <a:avLst/>
          </a:prstGeom>
          <a:noFill/>
        </p:spPr>
        <p:txBody>
          <a:bodyPr wrap="square" rtlCol="0">
            <a:spAutoFit/>
          </a:bodyPr>
          <a:lstStyle/>
          <a:p>
            <a:r>
              <a:rPr lang="en-AU" sz="2000" dirty="0"/>
              <a:t/>
            </a:r>
            <a:br>
              <a:rPr lang="en-AU" sz="2000" dirty="0"/>
            </a:br>
            <a:r>
              <a:rPr lang="en-AU" sz="2000" dirty="0"/>
              <a:t>Wanneroo State School class of 1911</a:t>
            </a:r>
          </a:p>
        </p:txBody>
      </p:sp>
      <p:sp>
        <p:nvSpPr>
          <p:cNvPr id="4" name="TextBox 3"/>
          <p:cNvSpPr txBox="1"/>
          <p:nvPr/>
        </p:nvSpPr>
        <p:spPr>
          <a:xfrm>
            <a:off x="11197481" y="6553938"/>
            <a:ext cx="2487168" cy="276999"/>
          </a:xfrm>
          <a:prstGeom prst="rect">
            <a:avLst/>
          </a:prstGeom>
          <a:noFill/>
        </p:spPr>
        <p:txBody>
          <a:bodyPr wrap="square" rtlCol="0">
            <a:spAutoFit/>
          </a:bodyPr>
          <a:lstStyle/>
          <a:p>
            <a:r>
              <a:rPr lang="en-AU" sz="1200" dirty="0"/>
              <a:t>BRN: </a:t>
            </a:r>
            <a:r>
              <a:rPr lang="en-AU" sz="1200" dirty="0" smtClean="0"/>
              <a:t>396865</a:t>
            </a:r>
            <a:endParaRPr lang="en-AU" sz="1200" dirty="0"/>
          </a:p>
        </p:txBody>
      </p:sp>
    </p:spTree>
    <p:extLst>
      <p:ext uri="{BB962C8B-B14F-4D97-AF65-F5344CB8AC3E}">
        <p14:creationId xmlns:p14="http://schemas.microsoft.com/office/powerpoint/2010/main" val="6504222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9478" y="148880"/>
            <a:ext cx="9274781" cy="5975609"/>
          </a:xfrm>
          <a:prstGeom prst="rect">
            <a:avLst/>
          </a:prstGeom>
        </p:spPr>
      </p:pic>
      <p:sp>
        <p:nvSpPr>
          <p:cNvPr id="3" name="TextBox 2"/>
          <p:cNvSpPr txBox="1"/>
          <p:nvPr/>
        </p:nvSpPr>
        <p:spPr>
          <a:xfrm>
            <a:off x="1913024" y="6270794"/>
            <a:ext cx="8828128" cy="400110"/>
          </a:xfrm>
          <a:prstGeom prst="rect">
            <a:avLst/>
          </a:prstGeom>
          <a:noFill/>
        </p:spPr>
        <p:txBody>
          <a:bodyPr wrap="square" rtlCol="0">
            <a:spAutoFit/>
          </a:bodyPr>
          <a:lstStyle/>
          <a:p>
            <a:r>
              <a:rPr lang="en-AU" sz="2000" dirty="0"/>
              <a:t>Wanneroo State School Athletic Carnival, outside Pearsall's Service </a:t>
            </a:r>
            <a:r>
              <a:rPr lang="en-AU" sz="2000" dirty="0" smtClean="0"/>
              <a:t>Station 1947</a:t>
            </a:r>
            <a:endParaRPr lang="en-AU" sz="2000" dirty="0"/>
          </a:p>
        </p:txBody>
      </p:sp>
      <p:sp>
        <p:nvSpPr>
          <p:cNvPr id="4" name="TextBox 3"/>
          <p:cNvSpPr txBox="1"/>
          <p:nvPr/>
        </p:nvSpPr>
        <p:spPr>
          <a:xfrm>
            <a:off x="11218619" y="6581001"/>
            <a:ext cx="1352669" cy="276999"/>
          </a:xfrm>
          <a:prstGeom prst="rect">
            <a:avLst/>
          </a:prstGeom>
          <a:noFill/>
        </p:spPr>
        <p:txBody>
          <a:bodyPr wrap="square" rtlCol="0">
            <a:spAutoFit/>
          </a:bodyPr>
          <a:lstStyle/>
          <a:p>
            <a:r>
              <a:rPr lang="en-AU" sz="1200" dirty="0" smtClean="0"/>
              <a:t>BRN:493683</a:t>
            </a:r>
            <a:endParaRPr lang="en-AU" sz="1200" dirty="0"/>
          </a:p>
        </p:txBody>
      </p:sp>
    </p:spTree>
    <p:extLst>
      <p:ext uri="{BB962C8B-B14F-4D97-AF65-F5344CB8AC3E}">
        <p14:creationId xmlns:p14="http://schemas.microsoft.com/office/powerpoint/2010/main" val="350167957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1210</TotalTime>
  <Words>835</Words>
  <Application>Microsoft Office PowerPoint</Application>
  <PresentationFormat>Widescreen</PresentationFormat>
  <Paragraphs>96</Paragraphs>
  <Slides>33</Slides>
  <Notes>11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33</vt:i4>
      </vt:variant>
    </vt:vector>
  </HeadingPairs>
  <TitlesOfParts>
    <vt:vector size="37" baseType="lpstr">
      <vt:lpstr>Arial</vt:lpstr>
      <vt:lpstr>Calibri</vt:lpstr>
      <vt:lpstr>Calibri Light</vt:lpstr>
      <vt:lpstr>Office Theme</vt:lpstr>
      <vt:lpstr>Old School Days in Wanneroo</vt:lpstr>
      <vt:lpstr>PowerPoint Presentation</vt:lpstr>
      <vt:lpstr>PowerPoint Presentation</vt:lpstr>
      <vt:lpstr>Fred White on the verandah of the Wanneroo schoolhouse 1910s</vt:lpstr>
      <vt:lpstr>PowerPoint Presentation</vt:lpstr>
      <vt:lpstr>PowerPoint Presentation</vt:lpstr>
      <vt:lpstr>PowerPoint Presentation</vt:lpstr>
      <vt:lpstr>PowerPoint Presentation</vt:lpstr>
      <vt:lpstr>PowerPoint Presentation</vt:lpstr>
      <vt:lpstr>PowerPoint Presentation</vt:lpstr>
      <vt:lpstr>Travelling to School</vt:lpstr>
      <vt:lpstr>Charles Leach watches on as Charles (Charlie), Ronald, George Bernard (Bernie) and Lionel prepare to leave for school on horseback. 1920s</vt:lpstr>
      <vt:lpstr>PowerPoint Presentation</vt:lpstr>
      <vt:lpstr>Charabanc school bus 1920s</vt:lpstr>
      <vt:lpstr> Travelling to school in 1933 </vt:lpstr>
      <vt:lpstr>James, Constantine and Anastas Vosnacos with the first Bedford school bus 1949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City of Wanneroo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Schooling in the Past</dc:title>
  <dc:creator>Hoyle, Naomi</dc:creator>
  <cp:lastModifiedBy>Hoyle, Naomi</cp:lastModifiedBy>
  <cp:revision>49</cp:revision>
  <dcterms:created xsi:type="dcterms:W3CDTF">2022-02-03T01:34:15Z</dcterms:created>
  <dcterms:modified xsi:type="dcterms:W3CDTF">2022-08-15T08:30:31Z</dcterms:modified>
</cp:coreProperties>
</file>