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  <p:sldMasterId id="2147483708" r:id="rId4"/>
  </p:sldMasterIdLst>
  <p:sldIdLst>
    <p:sldId id="257" r:id="rId5"/>
    <p:sldId id="258" r:id="rId6"/>
    <p:sldId id="264" r:id="rId7"/>
    <p:sldId id="270" r:id="rId8"/>
    <p:sldId id="272" r:id="rId9"/>
    <p:sldId id="271" r:id="rId10"/>
    <p:sldId id="260" r:id="rId11"/>
    <p:sldId id="275" r:id="rId12"/>
    <p:sldId id="273" r:id="rId13"/>
    <p:sldId id="274" r:id="rId14"/>
    <p:sldId id="283" r:id="rId15"/>
    <p:sldId id="277" r:id="rId16"/>
    <p:sldId id="278" r:id="rId17"/>
    <p:sldId id="279" r:id="rId18"/>
    <p:sldId id="280" r:id="rId19"/>
    <p:sldId id="281" r:id="rId20"/>
    <p:sldId id="282" r:id="rId21"/>
    <p:sldId id="276" r:id="rId22"/>
    <p:sldId id="262" r:id="rId23"/>
    <p:sldId id="284" r:id="rId24"/>
    <p:sldId id="263" r:id="rId25"/>
    <p:sldId id="285" r:id="rId26"/>
    <p:sldId id="268" r:id="rId27"/>
    <p:sldId id="286" r:id="rId28"/>
    <p:sldId id="269" r:id="rId29"/>
    <p:sldId id="287" r:id="rId30"/>
    <p:sldId id="289" r:id="rId31"/>
    <p:sldId id="259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01B6A7"/>
    <a:srgbClr val="0923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56" autoAdjust="0"/>
    <p:restoredTop sz="94694"/>
  </p:normalViewPr>
  <p:slideViewPr>
    <p:cSldViewPr snapToGrid="0" snapToObjects="1">
      <p:cViewPr varScale="1">
        <p:scale>
          <a:sx n="148" d="100"/>
          <a:sy n="148" d="100"/>
        </p:scale>
        <p:origin x="132" y="1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7FBB52-D60A-4167-B7FB-CBABA4C6D5C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AU"/>
        </a:p>
      </dgm:t>
    </dgm:pt>
    <dgm:pt modelId="{C0135A28-7441-47C0-9659-096B00C0958F}">
      <dgm:prSet/>
      <dgm:spPr/>
      <dgm:t>
        <a:bodyPr/>
        <a:lstStyle/>
        <a:p>
          <a:r>
            <a:rPr lang="en-AU"/>
            <a:t>act on your values, passions and interests.</a:t>
          </a:r>
        </a:p>
      </dgm:t>
    </dgm:pt>
    <dgm:pt modelId="{ABE29A84-8389-443E-9BE9-D35CFEF255FE}" type="parTrans" cxnId="{FD70E1E9-D38C-40CC-BFF4-E898368A93A0}">
      <dgm:prSet/>
      <dgm:spPr/>
      <dgm:t>
        <a:bodyPr/>
        <a:lstStyle/>
        <a:p>
          <a:endParaRPr lang="en-AU"/>
        </a:p>
      </dgm:t>
    </dgm:pt>
    <dgm:pt modelId="{B54C5DA0-D5F2-4063-BD3B-89BE4249EB22}" type="sibTrans" cxnId="{FD70E1E9-D38C-40CC-BFF4-E898368A93A0}">
      <dgm:prSet/>
      <dgm:spPr/>
      <dgm:t>
        <a:bodyPr/>
        <a:lstStyle/>
        <a:p>
          <a:endParaRPr lang="en-AU"/>
        </a:p>
      </dgm:t>
    </dgm:pt>
    <dgm:pt modelId="{3DDA737E-E960-4E31-B810-336051501DCF}">
      <dgm:prSet/>
      <dgm:spPr/>
      <dgm:t>
        <a:bodyPr/>
        <a:lstStyle/>
        <a:p>
          <a:r>
            <a:rPr lang="en-AU"/>
            <a:t>make new friendships and create professional networks.</a:t>
          </a:r>
        </a:p>
      </dgm:t>
    </dgm:pt>
    <dgm:pt modelId="{3CAD4B1A-41EC-4248-8A08-9820A14A977B}" type="parTrans" cxnId="{2FB135F8-5B8D-4651-AC60-9037C1C66997}">
      <dgm:prSet/>
      <dgm:spPr/>
      <dgm:t>
        <a:bodyPr/>
        <a:lstStyle/>
        <a:p>
          <a:endParaRPr lang="en-AU"/>
        </a:p>
      </dgm:t>
    </dgm:pt>
    <dgm:pt modelId="{6F764F24-196B-4888-83B4-DF8A4CA31FB7}" type="sibTrans" cxnId="{2FB135F8-5B8D-4651-AC60-9037C1C66997}">
      <dgm:prSet/>
      <dgm:spPr/>
      <dgm:t>
        <a:bodyPr/>
        <a:lstStyle/>
        <a:p>
          <a:endParaRPr lang="en-AU"/>
        </a:p>
      </dgm:t>
    </dgm:pt>
    <dgm:pt modelId="{99E16B21-E3EB-49A0-B882-A54EEFB642DC}">
      <dgm:prSet/>
      <dgm:spPr/>
      <dgm:t>
        <a:bodyPr/>
        <a:lstStyle/>
        <a:p>
          <a:r>
            <a:rPr lang="en-AU"/>
            <a:t>gain work experience and learn new skills.</a:t>
          </a:r>
        </a:p>
      </dgm:t>
    </dgm:pt>
    <dgm:pt modelId="{C43EBC37-39A0-46BF-A88E-2388CDC80BC1}" type="parTrans" cxnId="{3A2ECB74-2B6C-4493-AFB2-BED1F923FACE}">
      <dgm:prSet/>
      <dgm:spPr/>
      <dgm:t>
        <a:bodyPr/>
        <a:lstStyle/>
        <a:p>
          <a:endParaRPr lang="en-AU"/>
        </a:p>
      </dgm:t>
    </dgm:pt>
    <dgm:pt modelId="{BF912577-6204-41EA-9D30-F57BB590A890}" type="sibTrans" cxnId="{3A2ECB74-2B6C-4493-AFB2-BED1F923FACE}">
      <dgm:prSet/>
      <dgm:spPr/>
      <dgm:t>
        <a:bodyPr/>
        <a:lstStyle/>
        <a:p>
          <a:endParaRPr lang="en-AU"/>
        </a:p>
      </dgm:t>
    </dgm:pt>
    <dgm:pt modelId="{92ECF1CD-8B9B-495A-B610-C5D43283D078}">
      <dgm:prSet/>
      <dgm:spPr/>
      <dgm:t>
        <a:bodyPr/>
        <a:lstStyle/>
        <a:p>
          <a:r>
            <a:rPr lang="en-AU"/>
            <a:t>enjoy new social and cultural experiences.</a:t>
          </a:r>
        </a:p>
      </dgm:t>
    </dgm:pt>
    <dgm:pt modelId="{291BA7AB-B1F9-4CA1-A830-2C231D866A0E}" type="parTrans" cxnId="{9A00E722-7BDE-4594-8D6D-822D50008002}">
      <dgm:prSet/>
      <dgm:spPr/>
      <dgm:t>
        <a:bodyPr/>
        <a:lstStyle/>
        <a:p>
          <a:endParaRPr lang="en-AU"/>
        </a:p>
      </dgm:t>
    </dgm:pt>
    <dgm:pt modelId="{33792DF4-4382-4694-8222-13E018FBD5BD}" type="sibTrans" cxnId="{9A00E722-7BDE-4594-8D6D-822D50008002}">
      <dgm:prSet/>
      <dgm:spPr/>
      <dgm:t>
        <a:bodyPr/>
        <a:lstStyle/>
        <a:p>
          <a:endParaRPr lang="en-AU"/>
        </a:p>
      </dgm:t>
    </dgm:pt>
    <dgm:pt modelId="{DEDFD275-AF82-42C6-8FDA-DF48DBA05FCE}">
      <dgm:prSet/>
      <dgm:spPr/>
      <dgm:t>
        <a:bodyPr/>
        <a:lstStyle/>
        <a:p>
          <a:r>
            <a:rPr lang="en-AU"/>
            <a:t>develop personally and build confidence.</a:t>
          </a:r>
        </a:p>
      </dgm:t>
    </dgm:pt>
    <dgm:pt modelId="{3C81DFB6-12FD-4610-A517-6B15ABD9B7C9}" type="parTrans" cxnId="{1E910CB0-438C-4F4B-AD90-BAEF187A4839}">
      <dgm:prSet/>
      <dgm:spPr/>
      <dgm:t>
        <a:bodyPr/>
        <a:lstStyle/>
        <a:p>
          <a:endParaRPr lang="en-AU"/>
        </a:p>
      </dgm:t>
    </dgm:pt>
    <dgm:pt modelId="{90B77163-7E0D-450F-9767-15C2AC693B64}" type="sibTrans" cxnId="{1E910CB0-438C-4F4B-AD90-BAEF187A4839}">
      <dgm:prSet/>
      <dgm:spPr/>
      <dgm:t>
        <a:bodyPr/>
        <a:lstStyle/>
        <a:p>
          <a:endParaRPr lang="en-AU"/>
        </a:p>
      </dgm:t>
    </dgm:pt>
    <dgm:pt modelId="{7FA0811A-CDA1-428A-84CD-541F12F108E2}">
      <dgm:prSet/>
      <dgm:spPr/>
      <dgm:t>
        <a:bodyPr/>
        <a:lstStyle/>
        <a:p>
          <a:r>
            <a:rPr lang="en-AU" dirty="0"/>
            <a:t>enjoy better physical and mental health.</a:t>
          </a:r>
        </a:p>
      </dgm:t>
    </dgm:pt>
    <dgm:pt modelId="{47847E4D-A407-4E54-B908-2732FC50937C}" type="parTrans" cxnId="{BDDEBEEF-5B70-4D9B-90F5-5E6B63A0D99B}">
      <dgm:prSet/>
      <dgm:spPr/>
      <dgm:t>
        <a:bodyPr/>
        <a:lstStyle/>
        <a:p>
          <a:endParaRPr lang="en-AU"/>
        </a:p>
      </dgm:t>
    </dgm:pt>
    <dgm:pt modelId="{ACA71790-0EA0-43E8-AA43-1D5730FEB2B4}" type="sibTrans" cxnId="{BDDEBEEF-5B70-4D9B-90F5-5E6B63A0D99B}">
      <dgm:prSet/>
      <dgm:spPr/>
      <dgm:t>
        <a:bodyPr/>
        <a:lstStyle/>
        <a:p>
          <a:endParaRPr lang="en-AU"/>
        </a:p>
      </dgm:t>
    </dgm:pt>
    <dgm:pt modelId="{5F4DC4AF-62BA-46DC-B395-A64E408E116E}" type="pres">
      <dgm:prSet presAssocID="{7A7FBB52-D60A-4167-B7FB-CBABA4C6D5CD}" presName="compositeShape" presStyleCnt="0">
        <dgm:presLayoutVars>
          <dgm:chMax val="7"/>
          <dgm:dir/>
          <dgm:resizeHandles val="exact"/>
        </dgm:presLayoutVars>
      </dgm:prSet>
      <dgm:spPr/>
    </dgm:pt>
    <dgm:pt modelId="{1A95B170-3CA5-4083-91B6-91ABC5638D79}" type="pres">
      <dgm:prSet presAssocID="{C0135A28-7441-47C0-9659-096B00C0958F}" presName="circ1" presStyleLbl="vennNode1" presStyleIdx="0" presStyleCnt="6"/>
      <dgm:spPr/>
    </dgm:pt>
    <dgm:pt modelId="{4CAD46CE-3FEF-463D-AA68-48A186B10C58}" type="pres">
      <dgm:prSet presAssocID="{C0135A28-7441-47C0-9659-096B00C0958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E7FA9B1-57ED-423A-8019-6A144E1C7DC1}" type="pres">
      <dgm:prSet presAssocID="{3DDA737E-E960-4E31-B810-336051501DCF}" presName="circ2" presStyleLbl="vennNode1" presStyleIdx="1" presStyleCnt="6"/>
      <dgm:spPr/>
    </dgm:pt>
    <dgm:pt modelId="{BA2B3719-DDE1-4B69-ABCA-2B0005B01667}" type="pres">
      <dgm:prSet presAssocID="{3DDA737E-E960-4E31-B810-336051501DC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4C25EAD-C43B-43EC-A7C0-A5F61B33FCF3}" type="pres">
      <dgm:prSet presAssocID="{99E16B21-E3EB-49A0-B882-A54EEFB642DC}" presName="circ3" presStyleLbl="vennNode1" presStyleIdx="2" presStyleCnt="6"/>
      <dgm:spPr/>
    </dgm:pt>
    <dgm:pt modelId="{761C77D9-3436-430E-ACC4-36024BC96F8C}" type="pres">
      <dgm:prSet presAssocID="{99E16B21-E3EB-49A0-B882-A54EEFB642D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419DD81-1A38-4BD1-8B64-3581843D8EFE}" type="pres">
      <dgm:prSet presAssocID="{92ECF1CD-8B9B-495A-B610-C5D43283D078}" presName="circ4" presStyleLbl="vennNode1" presStyleIdx="3" presStyleCnt="6"/>
      <dgm:spPr/>
    </dgm:pt>
    <dgm:pt modelId="{0CAC3B53-3CBB-497A-B784-F4AB953CA941}" type="pres">
      <dgm:prSet presAssocID="{92ECF1CD-8B9B-495A-B610-C5D43283D07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C89A224-6D18-48BC-A58B-86822EE8E68C}" type="pres">
      <dgm:prSet presAssocID="{DEDFD275-AF82-42C6-8FDA-DF48DBA05FCE}" presName="circ5" presStyleLbl="vennNode1" presStyleIdx="4" presStyleCnt="6"/>
      <dgm:spPr/>
    </dgm:pt>
    <dgm:pt modelId="{EA6F2D59-8657-43CE-9D4E-D93D03EAB7BD}" type="pres">
      <dgm:prSet presAssocID="{DEDFD275-AF82-42C6-8FDA-DF48DBA05FCE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C41D8FF-1F1C-4134-B4A2-AFF8B8DD2196}" type="pres">
      <dgm:prSet presAssocID="{7FA0811A-CDA1-428A-84CD-541F12F108E2}" presName="circ6" presStyleLbl="vennNode1" presStyleIdx="5" presStyleCnt="6"/>
      <dgm:spPr/>
    </dgm:pt>
    <dgm:pt modelId="{22860DE7-BC58-48A7-B7F8-4FBEDEE0A277}" type="pres">
      <dgm:prSet presAssocID="{7FA0811A-CDA1-428A-84CD-541F12F108E2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DCC2217-2BC2-448C-97B1-639BCEBB9E5E}" type="presOf" srcId="{3DDA737E-E960-4E31-B810-336051501DCF}" destId="{BA2B3719-DDE1-4B69-ABCA-2B0005B01667}" srcOrd="0" destOrd="0" presId="urn:microsoft.com/office/officeart/2005/8/layout/venn1"/>
    <dgm:cxn modelId="{9A00E722-7BDE-4594-8D6D-822D50008002}" srcId="{7A7FBB52-D60A-4167-B7FB-CBABA4C6D5CD}" destId="{92ECF1CD-8B9B-495A-B610-C5D43283D078}" srcOrd="3" destOrd="0" parTransId="{291BA7AB-B1F9-4CA1-A830-2C231D866A0E}" sibTransId="{33792DF4-4382-4694-8222-13E018FBD5BD}"/>
    <dgm:cxn modelId="{FCED1D5C-9A94-419C-8294-A7809FF85D63}" type="presOf" srcId="{99E16B21-E3EB-49A0-B882-A54EEFB642DC}" destId="{761C77D9-3436-430E-ACC4-36024BC96F8C}" srcOrd="0" destOrd="0" presId="urn:microsoft.com/office/officeart/2005/8/layout/venn1"/>
    <dgm:cxn modelId="{84C8836C-E40C-4D35-BDD5-F2AF96924841}" type="presOf" srcId="{DEDFD275-AF82-42C6-8FDA-DF48DBA05FCE}" destId="{EA6F2D59-8657-43CE-9D4E-D93D03EAB7BD}" srcOrd="0" destOrd="0" presId="urn:microsoft.com/office/officeart/2005/8/layout/venn1"/>
    <dgm:cxn modelId="{23BEF56C-8075-4DE0-A75F-702EA7B0E32F}" type="presOf" srcId="{92ECF1CD-8B9B-495A-B610-C5D43283D078}" destId="{0CAC3B53-3CBB-497A-B784-F4AB953CA941}" srcOrd="0" destOrd="0" presId="urn:microsoft.com/office/officeart/2005/8/layout/venn1"/>
    <dgm:cxn modelId="{5CFFDE50-AA88-451F-85E6-354FF6183140}" type="presOf" srcId="{C0135A28-7441-47C0-9659-096B00C0958F}" destId="{4CAD46CE-3FEF-463D-AA68-48A186B10C58}" srcOrd="0" destOrd="0" presId="urn:microsoft.com/office/officeart/2005/8/layout/venn1"/>
    <dgm:cxn modelId="{3A2ECB74-2B6C-4493-AFB2-BED1F923FACE}" srcId="{7A7FBB52-D60A-4167-B7FB-CBABA4C6D5CD}" destId="{99E16B21-E3EB-49A0-B882-A54EEFB642DC}" srcOrd="2" destOrd="0" parTransId="{C43EBC37-39A0-46BF-A88E-2388CDC80BC1}" sibTransId="{BF912577-6204-41EA-9D30-F57BB590A890}"/>
    <dgm:cxn modelId="{59576E91-C9CB-4A73-8B16-2CBE28E28916}" type="presOf" srcId="{7A7FBB52-D60A-4167-B7FB-CBABA4C6D5CD}" destId="{5F4DC4AF-62BA-46DC-B395-A64E408E116E}" srcOrd="0" destOrd="0" presId="urn:microsoft.com/office/officeart/2005/8/layout/venn1"/>
    <dgm:cxn modelId="{1E910CB0-438C-4F4B-AD90-BAEF187A4839}" srcId="{7A7FBB52-D60A-4167-B7FB-CBABA4C6D5CD}" destId="{DEDFD275-AF82-42C6-8FDA-DF48DBA05FCE}" srcOrd="4" destOrd="0" parTransId="{3C81DFB6-12FD-4610-A517-6B15ABD9B7C9}" sibTransId="{90B77163-7E0D-450F-9767-15C2AC693B64}"/>
    <dgm:cxn modelId="{FD70E1E9-D38C-40CC-BFF4-E898368A93A0}" srcId="{7A7FBB52-D60A-4167-B7FB-CBABA4C6D5CD}" destId="{C0135A28-7441-47C0-9659-096B00C0958F}" srcOrd="0" destOrd="0" parTransId="{ABE29A84-8389-443E-9BE9-D35CFEF255FE}" sibTransId="{B54C5DA0-D5F2-4063-BD3B-89BE4249EB22}"/>
    <dgm:cxn modelId="{D5E89ACF-4EF8-4CA4-8CD8-1050C9048D0C}" type="presOf" srcId="{7FA0811A-CDA1-428A-84CD-541F12F108E2}" destId="{22860DE7-BC58-48A7-B7F8-4FBEDEE0A277}" srcOrd="0" destOrd="0" presId="urn:microsoft.com/office/officeart/2005/8/layout/venn1"/>
    <dgm:cxn modelId="{BDDEBEEF-5B70-4D9B-90F5-5E6B63A0D99B}" srcId="{7A7FBB52-D60A-4167-B7FB-CBABA4C6D5CD}" destId="{7FA0811A-CDA1-428A-84CD-541F12F108E2}" srcOrd="5" destOrd="0" parTransId="{47847E4D-A407-4E54-B908-2732FC50937C}" sibTransId="{ACA71790-0EA0-43E8-AA43-1D5730FEB2B4}"/>
    <dgm:cxn modelId="{2FB135F8-5B8D-4651-AC60-9037C1C66997}" srcId="{7A7FBB52-D60A-4167-B7FB-CBABA4C6D5CD}" destId="{3DDA737E-E960-4E31-B810-336051501DCF}" srcOrd="1" destOrd="0" parTransId="{3CAD4B1A-41EC-4248-8A08-9820A14A977B}" sibTransId="{6F764F24-196B-4888-83B4-DF8A4CA31FB7}"/>
    <dgm:cxn modelId="{F9D35380-D70F-48F3-AA69-28D82E55F5E0}" type="presParOf" srcId="{5F4DC4AF-62BA-46DC-B395-A64E408E116E}" destId="{1A95B170-3CA5-4083-91B6-91ABC5638D79}" srcOrd="0" destOrd="0" presId="urn:microsoft.com/office/officeart/2005/8/layout/venn1"/>
    <dgm:cxn modelId="{63EAD786-F62D-4D49-932E-D23F3C89FB31}" type="presParOf" srcId="{5F4DC4AF-62BA-46DC-B395-A64E408E116E}" destId="{4CAD46CE-3FEF-463D-AA68-48A186B10C58}" srcOrd="1" destOrd="0" presId="urn:microsoft.com/office/officeart/2005/8/layout/venn1"/>
    <dgm:cxn modelId="{0D6AF74C-AD92-4306-801E-F917364B4045}" type="presParOf" srcId="{5F4DC4AF-62BA-46DC-B395-A64E408E116E}" destId="{6E7FA9B1-57ED-423A-8019-6A144E1C7DC1}" srcOrd="2" destOrd="0" presId="urn:microsoft.com/office/officeart/2005/8/layout/venn1"/>
    <dgm:cxn modelId="{1266DD97-B939-4E28-9A63-28F9A66104BB}" type="presParOf" srcId="{5F4DC4AF-62BA-46DC-B395-A64E408E116E}" destId="{BA2B3719-DDE1-4B69-ABCA-2B0005B01667}" srcOrd="3" destOrd="0" presId="urn:microsoft.com/office/officeart/2005/8/layout/venn1"/>
    <dgm:cxn modelId="{CC55C70D-15EB-49F6-8E55-0234D530A0CD}" type="presParOf" srcId="{5F4DC4AF-62BA-46DC-B395-A64E408E116E}" destId="{64C25EAD-C43B-43EC-A7C0-A5F61B33FCF3}" srcOrd="4" destOrd="0" presId="urn:microsoft.com/office/officeart/2005/8/layout/venn1"/>
    <dgm:cxn modelId="{EFEFF730-A4D3-4D68-964B-EF696024C2DF}" type="presParOf" srcId="{5F4DC4AF-62BA-46DC-B395-A64E408E116E}" destId="{761C77D9-3436-430E-ACC4-36024BC96F8C}" srcOrd="5" destOrd="0" presId="urn:microsoft.com/office/officeart/2005/8/layout/venn1"/>
    <dgm:cxn modelId="{1AF6F270-F445-45FA-AE6D-3CA0C94436BA}" type="presParOf" srcId="{5F4DC4AF-62BA-46DC-B395-A64E408E116E}" destId="{0419DD81-1A38-4BD1-8B64-3581843D8EFE}" srcOrd="6" destOrd="0" presId="urn:microsoft.com/office/officeart/2005/8/layout/venn1"/>
    <dgm:cxn modelId="{D9618EEE-95EC-40B7-9F83-BA67083D0D34}" type="presParOf" srcId="{5F4DC4AF-62BA-46DC-B395-A64E408E116E}" destId="{0CAC3B53-3CBB-497A-B784-F4AB953CA941}" srcOrd="7" destOrd="0" presId="urn:microsoft.com/office/officeart/2005/8/layout/venn1"/>
    <dgm:cxn modelId="{80A1D51E-6ADF-479D-9A75-AF4BF6ACC088}" type="presParOf" srcId="{5F4DC4AF-62BA-46DC-B395-A64E408E116E}" destId="{DC89A224-6D18-48BC-A58B-86822EE8E68C}" srcOrd="8" destOrd="0" presId="urn:microsoft.com/office/officeart/2005/8/layout/venn1"/>
    <dgm:cxn modelId="{52929C89-E3C9-4AC2-9938-C0ABC9EE79F8}" type="presParOf" srcId="{5F4DC4AF-62BA-46DC-B395-A64E408E116E}" destId="{EA6F2D59-8657-43CE-9D4E-D93D03EAB7BD}" srcOrd="9" destOrd="0" presId="urn:microsoft.com/office/officeart/2005/8/layout/venn1"/>
    <dgm:cxn modelId="{852335BD-F974-4F9D-A207-6B46B3445F45}" type="presParOf" srcId="{5F4DC4AF-62BA-46DC-B395-A64E408E116E}" destId="{BC41D8FF-1F1C-4134-B4A2-AFF8B8DD2196}" srcOrd="10" destOrd="0" presId="urn:microsoft.com/office/officeart/2005/8/layout/venn1"/>
    <dgm:cxn modelId="{7B522839-F5B4-41DD-B514-45B74AAEFDEC}" type="presParOf" srcId="{5F4DC4AF-62BA-46DC-B395-A64E408E116E}" destId="{22860DE7-BC58-48A7-B7F8-4FBEDEE0A277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7FBB52-D60A-4167-B7FB-CBABA4C6D5C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AU"/>
        </a:p>
      </dgm:t>
    </dgm:pt>
    <dgm:pt modelId="{C0135A28-7441-47C0-9659-096B00C0958F}">
      <dgm:prSet/>
      <dgm:spPr/>
      <dgm:t>
        <a:bodyPr/>
        <a:lstStyle/>
        <a:p>
          <a:r>
            <a:rPr lang="en-AU"/>
            <a:t>act on your values, passions and interests.</a:t>
          </a:r>
        </a:p>
      </dgm:t>
    </dgm:pt>
    <dgm:pt modelId="{ABE29A84-8389-443E-9BE9-D35CFEF255FE}" type="parTrans" cxnId="{FD70E1E9-D38C-40CC-BFF4-E898368A93A0}">
      <dgm:prSet/>
      <dgm:spPr/>
      <dgm:t>
        <a:bodyPr/>
        <a:lstStyle/>
        <a:p>
          <a:endParaRPr lang="en-AU"/>
        </a:p>
      </dgm:t>
    </dgm:pt>
    <dgm:pt modelId="{B54C5DA0-D5F2-4063-BD3B-89BE4249EB22}" type="sibTrans" cxnId="{FD70E1E9-D38C-40CC-BFF4-E898368A93A0}">
      <dgm:prSet/>
      <dgm:spPr/>
      <dgm:t>
        <a:bodyPr/>
        <a:lstStyle/>
        <a:p>
          <a:endParaRPr lang="en-AU"/>
        </a:p>
      </dgm:t>
    </dgm:pt>
    <dgm:pt modelId="{3DDA737E-E960-4E31-B810-336051501DCF}">
      <dgm:prSet/>
      <dgm:spPr/>
      <dgm:t>
        <a:bodyPr/>
        <a:lstStyle/>
        <a:p>
          <a:r>
            <a:rPr lang="en-AU"/>
            <a:t>make new friendships and create professional networks.</a:t>
          </a:r>
        </a:p>
      </dgm:t>
    </dgm:pt>
    <dgm:pt modelId="{3CAD4B1A-41EC-4248-8A08-9820A14A977B}" type="parTrans" cxnId="{2FB135F8-5B8D-4651-AC60-9037C1C66997}">
      <dgm:prSet/>
      <dgm:spPr/>
      <dgm:t>
        <a:bodyPr/>
        <a:lstStyle/>
        <a:p>
          <a:endParaRPr lang="en-AU"/>
        </a:p>
      </dgm:t>
    </dgm:pt>
    <dgm:pt modelId="{6F764F24-196B-4888-83B4-DF8A4CA31FB7}" type="sibTrans" cxnId="{2FB135F8-5B8D-4651-AC60-9037C1C66997}">
      <dgm:prSet/>
      <dgm:spPr/>
      <dgm:t>
        <a:bodyPr/>
        <a:lstStyle/>
        <a:p>
          <a:endParaRPr lang="en-AU"/>
        </a:p>
      </dgm:t>
    </dgm:pt>
    <dgm:pt modelId="{99E16B21-E3EB-49A0-B882-A54EEFB642DC}">
      <dgm:prSet/>
      <dgm:spPr/>
      <dgm:t>
        <a:bodyPr/>
        <a:lstStyle/>
        <a:p>
          <a:r>
            <a:rPr lang="en-AU"/>
            <a:t>gain work experience and learn new skills.</a:t>
          </a:r>
        </a:p>
      </dgm:t>
    </dgm:pt>
    <dgm:pt modelId="{C43EBC37-39A0-46BF-A88E-2388CDC80BC1}" type="parTrans" cxnId="{3A2ECB74-2B6C-4493-AFB2-BED1F923FACE}">
      <dgm:prSet/>
      <dgm:spPr/>
      <dgm:t>
        <a:bodyPr/>
        <a:lstStyle/>
        <a:p>
          <a:endParaRPr lang="en-AU"/>
        </a:p>
      </dgm:t>
    </dgm:pt>
    <dgm:pt modelId="{BF912577-6204-41EA-9D30-F57BB590A890}" type="sibTrans" cxnId="{3A2ECB74-2B6C-4493-AFB2-BED1F923FACE}">
      <dgm:prSet/>
      <dgm:spPr/>
      <dgm:t>
        <a:bodyPr/>
        <a:lstStyle/>
        <a:p>
          <a:endParaRPr lang="en-AU"/>
        </a:p>
      </dgm:t>
    </dgm:pt>
    <dgm:pt modelId="{92ECF1CD-8B9B-495A-B610-C5D43283D078}">
      <dgm:prSet/>
      <dgm:spPr/>
      <dgm:t>
        <a:bodyPr/>
        <a:lstStyle/>
        <a:p>
          <a:r>
            <a:rPr lang="en-AU"/>
            <a:t>enjoy new social and cultural experiences.</a:t>
          </a:r>
        </a:p>
      </dgm:t>
    </dgm:pt>
    <dgm:pt modelId="{291BA7AB-B1F9-4CA1-A830-2C231D866A0E}" type="parTrans" cxnId="{9A00E722-7BDE-4594-8D6D-822D50008002}">
      <dgm:prSet/>
      <dgm:spPr/>
      <dgm:t>
        <a:bodyPr/>
        <a:lstStyle/>
        <a:p>
          <a:endParaRPr lang="en-AU"/>
        </a:p>
      </dgm:t>
    </dgm:pt>
    <dgm:pt modelId="{33792DF4-4382-4694-8222-13E018FBD5BD}" type="sibTrans" cxnId="{9A00E722-7BDE-4594-8D6D-822D50008002}">
      <dgm:prSet/>
      <dgm:spPr/>
      <dgm:t>
        <a:bodyPr/>
        <a:lstStyle/>
        <a:p>
          <a:endParaRPr lang="en-AU"/>
        </a:p>
      </dgm:t>
    </dgm:pt>
    <dgm:pt modelId="{DEDFD275-AF82-42C6-8FDA-DF48DBA05FCE}">
      <dgm:prSet/>
      <dgm:spPr/>
      <dgm:t>
        <a:bodyPr/>
        <a:lstStyle/>
        <a:p>
          <a:r>
            <a:rPr lang="en-AU"/>
            <a:t>develop personally and build confidence.</a:t>
          </a:r>
        </a:p>
      </dgm:t>
    </dgm:pt>
    <dgm:pt modelId="{3C81DFB6-12FD-4610-A517-6B15ABD9B7C9}" type="parTrans" cxnId="{1E910CB0-438C-4F4B-AD90-BAEF187A4839}">
      <dgm:prSet/>
      <dgm:spPr/>
      <dgm:t>
        <a:bodyPr/>
        <a:lstStyle/>
        <a:p>
          <a:endParaRPr lang="en-AU"/>
        </a:p>
      </dgm:t>
    </dgm:pt>
    <dgm:pt modelId="{90B77163-7E0D-450F-9767-15C2AC693B64}" type="sibTrans" cxnId="{1E910CB0-438C-4F4B-AD90-BAEF187A4839}">
      <dgm:prSet/>
      <dgm:spPr/>
      <dgm:t>
        <a:bodyPr/>
        <a:lstStyle/>
        <a:p>
          <a:endParaRPr lang="en-AU"/>
        </a:p>
      </dgm:t>
    </dgm:pt>
    <dgm:pt modelId="{7FA0811A-CDA1-428A-84CD-541F12F108E2}">
      <dgm:prSet/>
      <dgm:spPr/>
      <dgm:t>
        <a:bodyPr/>
        <a:lstStyle/>
        <a:p>
          <a:r>
            <a:rPr lang="en-AU" dirty="0"/>
            <a:t>enjoy better physical and mental health.</a:t>
          </a:r>
        </a:p>
      </dgm:t>
    </dgm:pt>
    <dgm:pt modelId="{47847E4D-A407-4E54-B908-2732FC50937C}" type="parTrans" cxnId="{BDDEBEEF-5B70-4D9B-90F5-5E6B63A0D99B}">
      <dgm:prSet/>
      <dgm:spPr/>
      <dgm:t>
        <a:bodyPr/>
        <a:lstStyle/>
        <a:p>
          <a:endParaRPr lang="en-AU"/>
        </a:p>
      </dgm:t>
    </dgm:pt>
    <dgm:pt modelId="{ACA71790-0EA0-43E8-AA43-1D5730FEB2B4}" type="sibTrans" cxnId="{BDDEBEEF-5B70-4D9B-90F5-5E6B63A0D99B}">
      <dgm:prSet/>
      <dgm:spPr/>
      <dgm:t>
        <a:bodyPr/>
        <a:lstStyle/>
        <a:p>
          <a:endParaRPr lang="en-AU"/>
        </a:p>
      </dgm:t>
    </dgm:pt>
    <dgm:pt modelId="{5F4DC4AF-62BA-46DC-B395-A64E408E116E}" type="pres">
      <dgm:prSet presAssocID="{7A7FBB52-D60A-4167-B7FB-CBABA4C6D5CD}" presName="compositeShape" presStyleCnt="0">
        <dgm:presLayoutVars>
          <dgm:chMax val="7"/>
          <dgm:dir/>
          <dgm:resizeHandles val="exact"/>
        </dgm:presLayoutVars>
      </dgm:prSet>
      <dgm:spPr/>
    </dgm:pt>
    <dgm:pt modelId="{1A95B170-3CA5-4083-91B6-91ABC5638D79}" type="pres">
      <dgm:prSet presAssocID="{C0135A28-7441-47C0-9659-096B00C0958F}" presName="circ1" presStyleLbl="vennNode1" presStyleIdx="0" presStyleCnt="6"/>
      <dgm:spPr/>
    </dgm:pt>
    <dgm:pt modelId="{4CAD46CE-3FEF-463D-AA68-48A186B10C58}" type="pres">
      <dgm:prSet presAssocID="{C0135A28-7441-47C0-9659-096B00C0958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E7FA9B1-57ED-423A-8019-6A144E1C7DC1}" type="pres">
      <dgm:prSet presAssocID="{3DDA737E-E960-4E31-B810-336051501DCF}" presName="circ2" presStyleLbl="vennNode1" presStyleIdx="1" presStyleCnt="6"/>
      <dgm:spPr/>
    </dgm:pt>
    <dgm:pt modelId="{BA2B3719-DDE1-4B69-ABCA-2B0005B01667}" type="pres">
      <dgm:prSet presAssocID="{3DDA737E-E960-4E31-B810-336051501DC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4C25EAD-C43B-43EC-A7C0-A5F61B33FCF3}" type="pres">
      <dgm:prSet presAssocID="{99E16B21-E3EB-49A0-B882-A54EEFB642DC}" presName="circ3" presStyleLbl="vennNode1" presStyleIdx="2" presStyleCnt="6"/>
      <dgm:spPr/>
    </dgm:pt>
    <dgm:pt modelId="{761C77D9-3436-430E-ACC4-36024BC96F8C}" type="pres">
      <dgm:prSet presAssocID="{99E16B21-E3EB-49A0-B882-A54EEFB642D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419DD81-1A38-4BD1-8B64-3581843D8EFE}" type="pres">
      <dgm:prSet presAssocID="{92ECF1CD-8B9B-495A-B610-C5D43283D078}" presName="circ4" presStyleLbl="vennNode1" presStyleIdx="3" presStyleCnt="6"/>
      <dgm:spPr/>
    </dgm:pt>
    <dgm:pt modelId="{0CAC3B53-3CBB-497A-B784-F4AB953CA941}" type="pres">
      <dgm:prSet presAssocID="{92ECF1CD-8B9B-495A-B610-C5D43283D07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C89A224-6D18-48BC-A58B-86822EE8E68C}" type="pres">
      <dgm:prSet presAssocID="{DEDFD275-AF82-42C6-8FDA-DF48DBA05FCE}" presName="circ5" presStyleLbl="vennNode1" presStyleIdx="4" presStyleCnt="6"/>
      <dgm:spPr/>
    </dgm:pt>
    <dgm:pt modelId="{EA6F2D59-8657-43CE-9D4E-D93D03EAB7BD}" type="pres">
      <dgm:prSet presAssocID="{DEDFD275-AF82-42C6-8FDA-DF48DBA05FCE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C41D8FF-1F1C-4134-B4A2-AFF8B8DD2196}" type="pres">
      <dgm:prSet presAssocID="{7FA0811A-CDA1-428A-84CD-541F12F108E2}" presName="circ6" presStyleLbl="vennNode1" presStyleIdx="5" presStyleCnt="6"/>
      <dgm:spPr/>
    </dgm:pt>
    <dgm:pt modelId="{22860DE7-BC58-48A7-B7F8-4FBEDEE0A277}" type="pres">
      <dgm:prSet presAssocID="{7FA0811A-CDA1-428A-84CD-541F12F108E2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DCC2217-2BC2-448C-97B1-639BCEBB9E5E}" type="presOf" srcId="{3DDA737E-E960-4E31-B810-336051501DCF}" destId="{BA2B3719-DDE1-4B69-ABCA-2B0005B01667}" srcOrd="0" destOrd="0" presId="urn:microsoft.com/office/officeart/2005/8/layout/venn1"/>
    <dgm:cxn modelId="{9A00E722-7BDE-4594-8D6D-822D50008002}" srcId="{7A7FBB52-D60A-4167-B7FB-CBABA4C6D5CD}" destId="{92ECF1CD-8B9B-495A-B610-C5D43283D078}" srcOrd="3" destOrd="0" parTransId="{291BA7AB-B1F9-4CA1-A830-2C231D866A0E}" sibTransId="{33792DF4-4382-4694-8222-13E018FBD5BD}"/>
    <dgm:cxn modelId="{FCED1D5C-9A94-419C-8294-A7809FF85D63}" type="presOf" srcId="{99E16B21-E3EB-49A0-B882-A54EEFB642DC}" destId="{761C77D9-3436-430E-ACC4-36024BC96F8C}" srcOrd="0" destOrd="0" presId="urn:microsoft.com/office/officeart/2005/8/layout/venn1"/>
    <dgm:cxn modelId="{84C8836C-E40C-4D35-BDD5-F2AF96924841}" type="presOf" srcId="{DEDFD275-AF82-42C6-8FDA-DF48DBA05FCE}" destId="{EA6F2D59-8657-43CE-9D4E-D93D03EAB7BD}" srcOrd="0" destOrd="0" presId="urn:microsoft.com/office/officeart/2005/8/layout/venn1"/>
    <dgm:cxn modelId="{23BEF56C-8075-4DE0-A75F-702EA7B0E32F}" type="presOf" srcId="{92ECF1CD-8B9B-495A-B610-C5D43283D078}" destId="{0CAC3B53-3CBB-497A-B784-F4AB953CA941}" srcOrd="0" destOrd="0" presId="urn:microsoft.com/office/officeart/2005/8/layout/venn1"/>
    <dgm:cxn modelId="{5CFFDE50-AA88-451F-85E6-354FF6183140}" type="presOf" srcId="{C0135A28-7441-47C0-9659-096B00C0958F}" destId="{4CAD46CE-3FEF-463D-AA68-48A186B10C58}" srcOrd="0" destOrd="0" presId="urn:microsoft.com/office/officeart/2005/8/layout/venn1"/>
    <dgm:cxn modelId="{3A2ECB74-2B6C-4493-AFB2-BED1F923FACE}" srcId="{7A7FBB52-D60A-4167-B7FB-CBABA4C6D5CD}" destId="{99E16B21-E3EB-49A0-B882-A54EEFB642DC}" srcOrd="2" destOrd="0" parTransId="{C43EBC37-39A0-46BF-A88E-2388CDC80BC1}" sibTransId="{BF912577-6204-41EA-9D30-F57BB590A890}"/>
    <dgm:cxn modelId="{59576E91-C9CB-4A73-8B16-2CBE28E28916}" type="presOf" srcId="{7A7FBB52-D60A-4167-B7FB-CBABA4C6D5CD}" destId="{5F4DC4AF-62BA-46DC-B395-A64E408E116E}" srcOrd="0" destOrd="0" presId="urn:microsoft.com/office/officeart/2005/8/layout/venn1"/>
    <dgm:cxn modelId="{1E910CB0-438C-4F4B-AD90-BAEF187A4839}" srcId="{7A7FBB52-D60A-4167-B7FB-CBABA4C6D5CD}" destId="{DEDFD275-AF82-42C6-8FDA-DF48DBA05FCE}" srcOrd="4" destOrd="0" parTransId="{3C81DFB6-12FD-4610-A517-6B15ABD9B7C9}" sibTransId="{90B77163-7E0D-450F-9767-15C2AC693B64}"/>
    <dgm:cxn modelId="{FD70E1E9-D38C-40CC-BFF4-E898368A93A0}" srcId="{7A7FBB52-D60A-4167-B7FB-CBABA4C6D5CD}" destId="{C0135A28-7441-47C0-9659-096B00C0958F}" srcOrd="0" destOrd="0" parTransId="{ABE29A84-8389-443E-9BE9-D35CFEF255FE}" sibTransId="{B54C5DA0-D5F2-4063-BD3B-89BE4249EB22}"/>
    <dgm:cxn modelId="{D5E89ACF-4EF8-4CA4-8CD8-1050C9048D0C}" type="presOf" srcId="{7FA0811A-CDA1-428A-84CD-541F12F108E2}" destId="{22860DE7-BC58-48A7-B7F8-4FBEDEE0A277}" srcOrd="0" destOrd="0" presId="urn:microsoft.com/office/officeart/2005/8/layout/venn1"/>
    <dgm:cxn modelId="{BDDEBEEF-5B70-4D9B-90F5-5E6B63A0D99B}" srcId="{7A7FBB52-D60A-4167-B7FB-CBABA4C6D5CD}" destId="{7FA0811A-CDA1-428A-84CD-541F12F108E2}" srcOrd="5" destOrd="0" parTransId="{47847E4D-A407-4E54-B908-2732FC50937C}" sibTransId="{ACA71790-0EA0-43E8-AA43-1D5730FEB2B4}"/>
    <dgm:cxn modelId="{2FB135F8-5B8D-4651-AC60-9037C1C66997}" srcId="{7A7FBB52-D60A-4167-B7FB-CBABA4C6D5CD}" destId="{3DDA737E-E960-4E31-B810-336051501DCF}" srcOrd="1" destOrd="0" parTransId="{3CAD4B1A-41EC-4248-8A08-9820A14A977B}" sibTransId="{6F764F24-196B-4888-83B4-DF8A4CA31FB7}"/>
    <dgm:cxn modelId="{F9D35380-D70F-48F3-AA69-28D82E55F5E0}" type="presParOf" srcId="{5F4DC4AF-62BA-46DC-B395-A64E408E116E}" destId="{1A95B170-3CA5-4083-91B6-91ABC5638D79}" srcOrd="0" destOrd="0" presId="urn:microsoft.com/office/officeart/2005/8/layout/venn1"/>
    <dgm:cxn modelId="{63EAD786-F62D-4D49-932E-D23F3C89FB31}" type="presParOf" srcId="{5F4DC4AF-62BA-46DC-B395-A64E408E116E}" destId="{4CAD46CE-3FEF-463D-AA68-48A186B10C58}" srcOrd="1" destOrd="0" presId="urn:microsoft.com/office/officeart/2005/8/layout/venn1"/>
    <dgm:cxn modelId="{0D6AF74C-AD92-4306-801E-F917364B4045}" type="presParOf" srcId="{5F4DC4AF-62BA-46DC-B395-A64E408E116E}" destId="{6E7FA9B1-57ED-423A-8019-6A144E1C7DC1}" srcOrd="2" destOrd="0" presId="urn:microsoft.com/office/officeart/2005/8/layout/venn1"/>
    <dgm:cxn modelId="{1266DD97-B939-4E28-9A63-28F9A66104BB}" type="presParOf" srcId="{5F4DC4AF-62BA-46DC-B395-A64E408E116E}" destId="{BA2B3719-DDE1-4B69-ABCA-2B0005B01667}" srcOrd="3" destOrd="0" presId="urn:microsoft.com/office/officeart/2005/8/layout/venn1"/>
    <dgm:cxn modelId="{CC55C70D-15EB-49F6-8E55-0234D530A0CD}" type="presParOf" srcId="{5F4DC4AF-62BA-46DC-B395-A64E408E116E}" destId="{64C25EAD-C43B-43EC-A7C0-A5F61B33FCF3}" srcOrd="4" destOrd="0" presId="urn:microsoft.com/office/officeart/2005/8/layout/venn1"/>
    <dgm:cxn modelId="{EFEFF730-A4D3-4D68-964B-EF696024C2DF}" type="presParOf" srcId="{5F4DC4AF-62BA-46DC-B395-A64E408E116E}" destId="{761C77D9-3436-430E-ACC4-36024BC96F8C}" srcOrd="5" destOrd="0" presId="urn:microsoft.com/office/officeart/2005/8/layout/venn1"/>
    <dgm:cxn modelId="{1AF6F270-F445-45FA-AE6D-3CA0C94436BA}" type="presParOf" srcId="{5F4DC4AF-62BA-46DC-B395-A64E408E116E}" destId="{0419DD81-1A38-4BD1-8B64-3581843D8EFE}" srcOrd="6" destOrd="0" presId="urn:microsoft.com/office/officeart/2005/8/layout/venn1"/>
    <dgm:cxn modelId="{D9618EEE-95EC-40B7-9F83-BA67083D0D34}" type="presParOf" srcId="{5F4DC4AF-62BA-46DC-B395-A64E408E116E}" destId="{0CAC3B53-3CBB-497A-B784-F4AB953CA941}" srcOrd="7" destOrd="0" presId="urn:microsoft.com/office/officeart/2005/8/layout/venn1"/>
    <dgm:cxn modelId="{80A1D51E-6ADF-479D-9A75-AF4BF6ACC088}" type="presParOf" srcId="{5F4DC4AF-62BA-46DC-B395-A64E408E116E}" destId="{DC89A224-6D18-48BC-A58B-86822EE8E68C}" srcOrd="8" destOrd="0" presId="urn:microsoft.com/office/officeart/2005/8/layout/venn1"/>
    <dgm:cxn modelId="{52929C89-E3C9-4AC2-9938-C0ABC9EE79F8}" type="presParOf" srcId="{5F4DC4AF-62BA-46DC-B395-A64E408E116E}" destId="{EA6F2D59-8657-43CE-9D4E-D93D03EAB7BD}" srcOrd="9" destOrd="0" presId="urn:microsoft.com/office/officeart/2005/8/layout/venn1"/>
    <dgm:cxn modelId="{852335BD-F974-4F9D-A207-6B46B3445F45}" type="presParOf" srcId="{5F4DC4AF-62BA-46DC-B395-A64E408E116E}" destId="{BC41D8FF-1F1C-4134-B4A2-AFF8B8DD2196}" srcOrd="10" destOrd="0" presId="urn:microsoft.com/office/officeart/2005/8/layout/venn1"/>
    <dgm:cxn modelId="{7B522839-F5B4-41DD-B514-45B74AAEFDEC}" type="presParOf" srcId="{5F4DC4AF-62BA-46DC-B395-A64E408E116E}" destId="{22860DE7-BC58-48A7-B7F8-4FBEDEE0A277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4E6D81-0910-47A5-B837-54165AC9E2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AU"/>
        </a:p>
      </dgm:t>
    </dgm:pt>
    <dgm:pt modelId="{C7ED13CC-B70F-49CC-B545-1E8E5CF98744}">
      <dgm:prSet/>
      <dgm:spPr/>
      <dgm:t>
        <a:bodyPr/>
        <a:lstStyle/>
        <a:p>
          <a:r>
            <a:rPr lang="en-AU" b="0" i="0" dirty="0"/>
            <a:t>The City of Wanneroo is committed to a work environment that is free from inappropriate conduct including bullying, harassment, discrimination and victimisation; and aim toward an environment where individuals are treated fairly, with dignity, equally and with respect in accordance with the City’s Code of Conduct and Corporate Values. </a:t>
          </a:r>
          <a:endParaRPr lang="en-AU" dirty="0"/>
        </a:p>
      </dgm:t>
    </dgm:pt>
    <dgm:pt modelId="{CFC52E19-4BE5-49EC-A726-1319C38EA2F6}" type="parTrans" cxnId="{52351038-A46A-4AEF-9400-5A76AD77CC66}">
      <dgm:prSet/>
      <dgm:spPr/>
      <dgm:t>
        <a:bodyPr/>
        <a:lstStyle/>
        <a:p>
          <a:endParaRPr lang="en-AU"/>
        </a:p>
      </dgm:t>
    </dgm:pt>
    <dgm:pt modelId="{E7EDC92B-2C0F-46F8-AA35-41FB5ED29276}" type="sibTrans" cxnId="{52351038-A46A-4AEF-9400-5A76AD77CC66}">
      <dgm:prSet/>
      <dgm:spPr/>
      <dgm:t>
        <a:bodyPr/>
        <a:lstStyle/>
        <a:p>
          <a:endParaRPr lang="en-AU"/>
        </a:p>
      </dgm:t>
    </dgm:pt>
    <dgm:pt modelId="{55FB9617-8383-46AC-ADEE-F301A7BBC5AC}">
      <dgm:prSet/>
      <dgm:spPr/>
      <dgm:t>
        <a:bodyPr/>
        <a:lstStyle/>
        <a:p>
          <a:r>
            <a:rPr lang="en-AU" b="0" i="0"/>
            <a:t>Your Committee Coordinating Officer has provided you with a Code of Conduct in your Induction Pack. Please ensure you have read and understood this document. You will be asked to sign a copy at your first committee / working group meeting</a:t>
          </a:r>
          <a:endParaRPr lang="en-AU"/>
        </a:p>
      </dgm:t>
    </dgm:pt>
    <dgm:pt modelId="{B0D61589-11E4-46D5-B9D8-DB3BB039F957}" type="parTrans" cxnId="{4D093BF5-78FB-4973-BF6D-56DD9517AF7B}">
      <dgm:prSet/>
      <dgm:spPr/>
      <dgm:t>
        <a:bodyPr/>
        <a:lstStyle/>
        <a:p>
          <a:endParaRPr lang="en-AU"/>
        </a:p>
      </dgm:t>
    </dgm:pt>
    <dgm:pt modelId="{4EA8F751-0A67-44AA-A99B-090D133F7FAF}" type="sibTrans" cxnId="{4D093BF5-78FB-4973-BF6D-56DD9517AF7B}">
      <dgm:prSet/>
      <dgm:spPr/>
      <dgm:t>
        <a:bodyPr/>
        <a:lstStyle/>
        <a:p>
          <a:endParaRPr lang="en-AU"/>
        </a:p>
      </dgm:t>
    </dgm:pt>
    <dgm:pt modelId="{F681765B-8745-4987-A68E-4F29626FDE01}" type="pres">
      <dgm:prSet presAssocID="{734E6D81-0910-47A5-B837-54165AC9E284}" presName="linear" presStyleCnt="0">
        <dgm:presLayoutVars>
          <dgm:animLvl val="lvl"/>
          <dgm:resizeHandles val="exact"/>
        </dgm:presLayoutVars>
      </dgm:prSet>
      <dgm:spPr/>
    </dgm:pt>
    <dgm:pt modelId="{EFAB0531-0A39-4681-83D2-3606755909A3}" type="pres">
      <dgm:prSet presAssocID="{C7ED13CC-B70F-49CC-B545-1E8E5CF9874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2779306-49CD-4C09-AE58-C7A24AB9D93D}" type="pres">
      <dgm:prSet presAssocID="{E7EDC92B-2C0F-46F8-AA35-41FB5ED29276}" presName="spacer" presStyleCnt="0"/>
      <dgm:spPr/>
    </dgm:pt>
    <dgm:pt modelId="{3E1BA9D8-4414-4DBF-BE94-4A058E59FEF9}" type="pres">
      <dgm:prSet presAssocID="{55FB9617-8383-46AC-ADEE-F301A7BBC5A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E51F603-F89F-484E-9F9D-5CCDAA973341}" type="presOf" srcId="{734E6D81-0910-47A5-B837-54165AC9E284}" destId="{F681765B-8745-4987-A68E-4F29626FDE01}" srcOrd="0" destOrd="0" presId="urn:microsoft.com/office/officeart/2005/8/layout/vList2"/>
    <dgm:cxn modelId="{52351038-A46A-4AEF-9400-5A76AD77CC66}" srcId="{734E6D81-0910-47A5-B837-54165AC9E284}" destId="{C7ED13CC-B70F-49CC-B545-1E8E5CF98744}" srcOrd="0" destOrd="0" parTransId="{CFC52E19-4BE5-49EC-A726-1319C38EA2F6}" sibTransId="{E7EDC92B-2C0F-46F8-AA35-41FB5ED29276}"/>
    <dgm:cxn modelId="{3ACCDDA4-F159-4062-92E1-B39ECAF0DB53}" type="presOf" srcId="{55FB9617-8383-46AC-ADEE-F301A7BBC5AC}" destId="{3E1BA9D8-4414-4DBF-BE94-4A058E59FEF9}" srcOrd="0" destOrd="0" presId="urn:microsoft.com/office/officeart/2005/8/layout/vList2"/>
    <dgm:cxn modelId="{4D093BF5-78FB-4973-BF6D-56DD9517AF7B}" srcId="{734E6D81-0910-47A5-B837-54165AC9E284}" destId="{55FB9617-8383-46AC-ADEE-F301A7BBC5AC}" srcOrd="1" destOrd="0" parTransId="{B0D61589-11E4-46D5-B9D8-DB3BB039F957}" sibTransId="{4EA8F751-0A67-44AA-A99B-090D133F7FAF}"/>
    <dgm:cxn modelId="{4BCB67D9-E932-413F-A6C8-E067EF929C6A}" type="presOf" srcId="{C7ED13CC-B70F-49CC-B545-1E8E5CF98744}" destId="{EFAB0531-0A39-4681-83D2-3606755909A3}" srcOrd="0" destOrd="0" presId="urn:microsoft.com/office/officeart/2005/8/layout/vList2"/>
    <dgm:cxn modelId="{A8CDF957-A2DF-4ED6-A8AF-1A63D0AB8774}" type="presParOf" srcId="{F681765B-8745-4987-A68E-4F29626FDE01}" destId="{EFAB0531-0A39-4681-83D2-3606755909A3}" srcOrd="0" destOrd="0" presId="urn:microsoft.com/office/officeart/2005/8/layout/vList2"/>
    <dgm:cxn modelId="{93C5A70F-2EDA-414E-84FB-3881C0C1B2C5}" type="presParOf" srcId="{F681765B-8745-4987-A68E-4F29626FDE01}" destId="{B2779306-49CD-4C09-AE58-C7A24AB9D93D}" srcOrd="1" destOrd="0" presId="urn:microsoft.com/office/officeart/2005/8/layout/vList2"/>
    <dgm:cxn modelId="{4BC41918-64D9-4069-9D5D-F517C1060225}" type="presParOf" srcId="{F681765B-8745-4987-A68E-4F29626FDE01}" destId="{3E1BA9D8-4414-4DBF-BE94-4A058E59FEF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5B170-3CA5-4083-91B6-91ABC5638D79}">
      <dsp:nvSpPr>
        <dsp:cNvPr id="0" name=""/>
        <dsp:cNvSpPr/>
      </dsp:nvSpPr>
      <dsp:spPr>
        <a:xfrm>
          <a:off x="2813419" y="620369"/>
          <a:ext cx="831111" cy="8311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CAD46CE-3FEF-463D-AA68-48A186B10C58}">
      <dsp:nvSpPr>
        <dsp:cNvPr id="0" name=""/>
        <dsp:cNvSpPr/>
      </dsp:nvSpPr>
      <dsp:spPr>
        <a:xfrm>
          <a:off x="2709530" y="0"/>
          <a:ext cx="1038889" cy="5659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/>
            <a:t>act on your values, passions and interests.</a:t>
          </a:r>
        </a:p>
      </dsp:txBody>
      <dsp:txXfrm>
        <a:off x="2709530" y="0"/>
        <a:ext cx="1038889" cy="565932"/>
      </dsp:txXfrm>
    </dsp:sp>
    <dsp:sp modelId="{6E7FA9B1-57ED-423A-8019-6A144E1C7DC1}">
      <dsp:nvSpPr>
        <dsp:cNvPr id="0" name=""/>
        <dsp:cNvSpPr/>
      </dsp:nvSpPr>
      <dsp:spPr>
        <a:xfrm>
          <a:off x="3083184" y="776135"/>
          <a:ext cx="831111" cy="8311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A2B3719-DDE1-4B69-ABCA-2B0005B01667}">
      <dsp:nvSpPr>
        <dsp:cNvPr id="0" name=""/>
        <dsp:cNvSpPr/>
      </dsp:nvSpPr>
      <dsp:spPr>
        <a:xfrm>
          <a:off x="3975936" y="538983"/>
          <a:ext cx="984521" cy="6198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/>
            <a:t>make new friendships and create professional networks.</a:t>
          </a:r>
        </a:p>
      </dsp:txBody>
      <dsp:txXfrm>
        <a:off x="3975936" y="538983"/>
        <a:ext cx="984521" cy="619830"/>
      </dsp:txXfrm>
    </dsp:sp>
    <dsp:sp modelId="{64C25EAD-C43B-43EC-A7C0-A5F61B33FCF3}">
      <dsp:nvSpPr>
        <dsp:cNvPr id="0" name=""/>
        <dsp:cNvSpPr/>
      </dsp:nvSpPr>
      <dsp:spPr>
        <a:xfrm>
          <a:off x="3083184" y="1087667"/>
          <a:ext cx="831111" cy="8311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61C77D9-3436-430E-ACC4-36024BC96F8C}">
      <dsp:nvSpPr>
        <dsp:cNvPr id="0" name=""/>
        <dsp:cNvSpPr/>
      </dsp:nvSpPr>
      <dsp:spPr>
        <a:xfrm>
          <a:off x="3975936" y="1463338"/>
          <a:ext cx="984521" cy="6925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/>
            <a:t>gain work experience and learn new skills.</a:t>
          </a:r>
        </a:p>
      </dsp:txBody>
      <dsp:txXfrm>
        <a:off x="3975936" y="1463338"/>
        <a:ext cx="984521" cy="692593"/>
      </dsp:txXfrm>
    </dsp:sp>
    <dsp:sp modelId="{0419DD81-1A38-4BD1-8B64-3581843D8EFE}">
      <dsp:nvSpPr>
        <dsp:cNvPr id="0" name=""/>
        <dsp:cNvSpPr/>
      </dsp:nvSpPr>
      <dsp:spPr>
        <a:xfrm>
          <a:off x="2813419" y="1243703"/>
          <a:ext cx="831111" cy="8311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CAC3B53-3CBB-497A-B784-F4AB953CA941}">
      <dsp:nvSpPr>
        <dsp:cNvPr id="0" name=""/>
        <dsp:cNvSpPr/>
      </dsp:nvSpPr>
      <dsp:spPr>
        <a:xfrm>
          <a:off x="2709530" y="2128982"/>
          <a:ext cx="1038889" cy="5659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/>
            <a:t>enjoy new social and cultural experiences.</a:t>
          </a:r>
        </a:p>
      </dsp:txBody>
      <dsp:txXfrm>
        <a:off x="2709530" y="2128982"/>
        <a:ext cx="1038889" cy="565932"/>
      </dsp:txXfrm>
    </dsp:sp>
    <dsp:sp modelId="{DC89A224-6D18-48BC-A58B-86822EE8E68C}">
      <dsp:nvSpPr>
        <dsp:cNvPr id="0" name=""/>
        <dsp:cNvSpPr/>
      </dsp:nvSpPr>
      <dsp:spPr>
        <a:xfrm>
          <a:off x="2543654" y="1087667"/>
          <a:ext cx="831111" cy="8311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A6F2D59-8657-43CE-9D4E-D93D03EAB7BD}">
      <dsp:nvSpPr>
        <dsp:cNvPr id="0" name=""/>
        <dsp:cNvSpPr/>
      </dsp:nvSpPr>
      <dsp:spPr>
        <a:xfrm>
          <a:off x="1497492" y="1463338"/>
          <a:ext cx="984521" cy="6925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/>
            <a:t>develop personally and build confidence.</a:t>
          </a:r>
        </a:p>
      </dsp:txBody>
      <dsp:txXfrm>
        <a:off x="1497492" y="1463338"/>
        <a:ext cx="984521" cy="692593"/>
      </dsp:txXfrm>
    </dsp:sp>
    <dsp:sp modelId="{BC41D8FF-1F1C-4134-B4A2-AFF8B8DD2196}">
      <dsp:nvSpPr>
        <dsp:cNvPr id="0" name=""/>
        <dsp:cNvSpPr/>
      </dsp:nvSpPr>
      <dsp:spPr>
        <a:xfrm>
          <a:off x="2543654" y="776135"/>
          <a:ext cx="831111" cy="8311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2860DE7-BC58-48A7-B7F8-4FBEDEE0A277}">
      <dsp:nvSpPr>
        <dsp:cNvPr id="0" name=""/>
        <dsp:cNvSpPr/>
      </dsp:nvSpPr>
      <dsp:spPr>
        <a:xfrm>
          <a:off x="1497492" y="538983"/>
          <a:ext cx="984521" cy="6925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 dirty="0"/>
            <a:t>enjoy better physical and mental health.</a:t>
          </a:r>
        </a:p>
      </dsp:txBody>
      <dsp:txXfrm>
        <a:off x="1497492" y="538983"/>
        <a:ext cx="984521" cy="692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5B170-3CA5-4083-91B6-91ABC5638D79}">
      <dsp:nvSpPr>
        <dsp:cNvPr id="0" name=""/>
        <dsp:cNvSpPr/>
      </dsp:nvSpPr>
      <dsp:spPr>
        <a:xfrm>
          <a:off x="2813419" y="620369"/>
          <a:ext cx="831111" cy="8311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CAD46CE-3FEF-463D-AA68-48A186B10C58}">
      <dsp:nvSpPr>
        <dsp:cNvPr id="0" name=""/>
        <dsp:cNvSpPr/>
      </dsp:nvSpPr>
      <dsp:spPr>
        <a:xfrm>
          <a:off x="2709530" y="0"/>
          <a:ext cx="1038889" cy="5659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/>
            <a:t>act on your values, passions and interests.</a:t>
          </a:r>
        </a:p>
      </dsp:txBody>
      <dsp:txXfrm>
        <a:off x="2709530" y="0"/>
        <a:ext cx="1038889" cy="565932"/>
      </dsp:txXfrm>
    </dsp:sp>
    <dsp:sp modelId="{6E7FA9B1-57ED-423A-8019-6A144E1C7DC1}">
      <dsp:nvSpPr>
        <dsp:cNvPr id="0" name=""/>
        <dsp:cNvSpPr/>
      </dsp:nvSpPr>
      <dsp:spPr>
        <a:xfrm>
          <a:off x="3083184" y="776135"/>
          <a:ext cx="831111" cy="8311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A2B3719-DDE1-4B69-ABCA-2B0005B01667}">
      <dsp:nvSpPr>
        <dsp:cNvPr id="0" name=""/>
        <dsp:cNvSpPr/>
      </dsp:nvSpPr>
      <dsp:spPr>
        <a:xfrm>
          <a:off x="3975936" y="538983"/>
          <a:ext cx="984521" cy="6198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/>
            <a:t>make new friendships and create professional networks.</a:t>
          </a:r>
        </a:p>
      </dsp:txBody>
      <dsp:txXfrm>
        <a:off x="3975936" y="538983"/>
        <a:ext cx="984521" cy="619830"/>
      </dsp:txXfrm>
    </dsp:sp>
    <dsp:sp modelId="{64C25EAD-C43B-43EC-A7C0-A5F61B33FCF3}">
      <dsp:nvSpPr>
        <dsp:cNvPr id="0" name=""/>
        <dsp:cNvSpPr/>
      </dsp:nvSpPr>
      <dsp:spPr>
        <a:xfrm>
          <a:off x="3083184" y="1087667"/>
          <a:ext cx="831111" cy="8311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61C77D9-3436-430E-ACC4-36024BC96F8C}">
      <dsp:nvSpPr>
        <dsp:cNvPr id="0" name=""/>
        <dsp:cNvSpPr/>
      </dsp:nvSpPr>
      <dsp:spPr>
        <a:xfrm>
          <a:off x="3975936" y="1463338"/>
          <a:ext cx="984521" cy="6925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/>
            <a:t>gain work experience and learn new skills.</a:t>
          </a:r>
        </a:p>
      </dsp:txBody>
      <dsp:txXfrm>
        <a:off x="3975936" y="1463338"/>
        <a:ext cx="984521" cy="692593"/>
      </dsp:txXfrm>
    </dsp:sp>
    <dsp:sp modelId="{0419DD81-1A38-4BD1-8B64-3581843D8EFE}">
      <dsp:nvSpPr>
        <dsp:cNvPr id="0" name=""/>
        <dsp:cNvSpPr/>
      </dsp:nvSpPr>
      <dsp:spPr>
        <a:xfrm>
          <a:off x="2813419" y="1243703"/>
          <a:ext cx="831111" cy="8311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CAC3B53-3CBB-497A-B784-F4AB953CA941}">
      <dsp:nvSpPr>
        <dsp:cNvPr id="0" name=""/>
        <dsp:cNvSpPr/>
      </dsp:nvSpPr>
      <dsp:spPr>
        <a:xfrm>
          <a:off x="2709530" y="2128982"/>
          <a:ext cx="1038889" cy="5659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/>
            <a:t>enjoy new social and cultural experiences.</a:t>
          </a:r>
        </a:p>
      </dsp:txBody>
      <dsp:txXfrm>
        <a:off x="2709530" y="2128982"/>
        <a:ext cx="1038889" cy="565932"/>
      </dsp:txXfrm>
    </dsp:sp>
    <dsp:sp modelId="{DC89A224-6D18-48BC-A58B-86822EE8E68C}">
      <dsp:nvSpPr>
        <dsp:cNvPr id="0" name=""/>
        <dsp:cNvSpPr/>
      </dsp:nvSpPr>
      <dsp:spPr>
        <a:xfrm>
          <a:off x="2543654" y="1087667"/>
          <a:ext cx="831111" cy="8311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A6F2D59-8657-43CE-9D4E-D93D03EAB7BD}">
      <dsp:nvSpPr>
        <dsp:cNvPr id="0" name=""/>
        <dsp:cNvSpPr/>
      </dsp:nvSpPr>
      <dsp:spPr>
        <a:xfrm>
          <a:off x="1497492" y="1463338"/>
          <a:ext cx="984521" cy="6925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/>
            <a:t>develop personally and build confidence.</a:t>
          </a:r>
        </a:p>
      </dsp:txBody>
      <dsp:txXfrm>
        <a:off x="1497492" y="1463338"/>
        <a:ext cx="984521" cy="692593"/>
      </dsp:txXfrm>
    </dsp:sp>
    <dsp:sp modelId="{BC41D8FF-1F1C-4134-B4A2-AFF8B8DD2196}">
      <dsp:nvSpPr>
        <dsp:cNvPr id="0" name=""/>
        <dsp:cNvSpPr/>
      </dsp:nvSpPr>
      <dsp:spPr>
        <a:xfrm>
          <a:off x="2543654" y="776135"/>
          <a:ext cx="831111" cy="8311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2860DE7-BC58-48A7-B7F8-4FBEDEE0A277}">
      <dsp:nvSpPr>
        <dsp:cNvPr id="0" name=""/>
        <dsp:cNvSpPr/>
      </dsp:nvSpPr>
      <dsp:spPr>
        <a:xfrm>
          <a:off x="1497492" y="538983"/>
          <a:ext cx="984521" cy="6925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 dirty="0"/>
            <a:t>enjoy better physical and mental health.</a:t>
          </a:r>
        </a:p>
      </dsp:txBody>
      <dsp:txXfrm>
        <a:off x="1497492" y="538983"/>
        <a:ext cx="984521" cy="6925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B0531-0A39-4681-83D2-3606755909A3}">
      <dsp:nvSpPr>
        <dsp:cNvPr id="0" name=""/>
        <dsp:cNvSpPr/>
      </dsp:nvSpPr>
      <dsp:spPr>
        <a:xfrm>
          <a:off x="0" y="235905"/>
          <a:ext cx="8592670" cy="714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0" i="0" kern="1200" dirty="0"/>
            <a:t>The City of Wanneroo is committed to a work environment that is free from inappropriate conduct including bullying, harassment, discrimination and victimisation; and aim toward an environment where individuals are treated fairly, with dignity, equally and with respect in accordance with the City’s Code of Conduct and Corporate Values. </a:t>
          </a:r>
          <a:endParaRPr lang="en-AU" sz="1300" kern="1200" dirty="0"/>
        </a:p>
      </dsp:txBody>
      <dsp:txXfrm>
        <a:off x="34897" y="270802"/>
        <a:ext cx="8522876" cy="645076"/>
      </dsp:txXfrm>
    </dsp:sp>
    <dsp:sp modelId="{3E1BA9D8-4414-4DBF-BE94-4A058E59FEF9}">
      <dsp:nvSpPr>
        <dsp:cNvPr id="0" name=""/>
        <dsp:cNvSpPr/>
      </dsp:nvSpPr>
      <dsp:spPr>
        <a:xfrm>
          <a:off x="0" y="988216"/>
          <a:ext cx="8592670" cy="714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0" i="0" kern="1200"/>
            <a:t>Your Committee Coordinating Officer has provided you with a Code of Conduct in your Induction Pack. Please ensure you have read and understood this document. You will be asked to sign a copy at your first committee / working group meeting</a:t>
          </a:r>
          <a:endParaRPr lang="en-AU" sz="1300" kern="1200"/>
        </a:p>
      </dsp:txBody>
      <dsp:txXfrm>
        <a:off x="34897" y="1023113"/>
        <a:ext cx="8522876" cy="645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14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67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95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3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02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32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07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68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53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77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9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82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20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84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41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4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03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05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80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4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96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29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10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57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15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79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97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58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73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07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7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86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98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71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67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33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98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48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73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51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0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6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0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8093D-00C7-9D4F-9128-13951903701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5A5AB-644B-1549-91AF-92F47C13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ff4X0F-RA6A?feature=oemb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ff4X0F-RA6A?feature=oembed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onvergeinternational.com.au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B25F66A-DA91-D041-9A29-4B649A0A0FFB}"/>
              </a:ext>
            </a:extLst>
          </p:cNvPr>
          <p:cNvSpPr txBox="1"/>
          <p:nvPr/>
        </p:nvSpPr>
        <p:spPr>
          <a:xfrm>
            <a:off x="0" y="2834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Volunteer induction </a:t>
            </a:r>
          </a:p>
        </p:txBody>
      </p:sp>
    </p:spTree>
    <p:extLst>
      <p:ext uri="{BB962C8B-B14F-4D97-AF65-F5344CB8AC3E}">
        <p14:creationId xmlns:p14="http://schemas.microsoft.com/office/powerpoint/2010/main" val="1912100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BA527E-88B2-03A7-7ADD-89286F0836AB}"/>
              </a:ext>
            </a:extLst>
          </p:cNvPr>
          <p:cNvSpPr txBox="1"/>
          <p:nvPr/>
        </p:nvSpPr>
        <p:spPr>
          <a:xfrm>
            <a:off x="420912" y="1005217"/>
            <a:ext cx="8084457" cy="646331"/>
          </a:xfrm>
          <a:prstGeom prst="rect">
            <a:avLst/>
          </a:prstGeom>
          <a:solidFill>
            <a:srgbClr val="09234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Our Vision: </a:t>
            </a:r>
          </a:p>
          <a:p>
            <a:r>
              <a:rPr lang="en-AU" dirty="0">
                <a:solidFill>
                  <a:schemeClr val="bg1"/>
                </a:solidFill>
              </a:rPr>
              <a:t>A welcoming community, connected through local opportunities</a:t>
            </a:r>
            <a:r>
              <a:rPr lang="en-AU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7276A4-BAE0-751A-FCE9-9774EAF61364}"/>
              </a:ext>
            </a:extLst>
          </p:cNvPr>
          <p:cNvSpPr txBox="1"/>
          <p:nvPr/>
        </p:nvSpPr>
        <p:spPr>
          <a:xfrm>
            <a:off x="420914" y="2973534"/>
            <a:ext cx="8084457" cy="2031325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92340"/>
                </a:solidFill>
              </a:rPr>
              <a:t>Our Values: </a:t>
            </a:r>
          </a:p>
          <a:p>
            <a:r>
              <a:rPr lang="en-AU" b="1" dirty="0">
                <a:solidFill>
                  <a:srgbClr val="092340"/>
                </a:solidFill>
              </a:rPr>
              <a:t>Customer Focus: </a:t>
            </a:r>
            <a:r>
              <a:rPr lang="en-AU" dirty="0">
                <a:solidFill>
                  <a:srgbClr val="092340"/>
                </a:solidFill>
              </a:rPr>
              <a:t>Delivering service excellence</a:t>
            </a:r>
          </a:p>
          <a:p>
            <a:r>
              <a:rPr lang="en-AU" b="1" dirty="0">
                <a:solidFill>
                  <a:srgbClr val="092340"/>
                </a:solidFill>
              </a:rPr>
              <a:t>Improvement: </a:t>
            </a:r>
            <a:r>
              <a:rPr lang="en-AU" dirty="0">
                <a:solidFill>
                  <a:srgbClr val="092340"/>
                </a:solidFill>
              </a:rPr>
              <a:t>Finding simpler, smart and better ways of working</a:t>
            </a:r>
          </a:p>
          <a:p>
            <a:r>
              <a:rPr lang="en-AU" b="1" dirty="0">
                <a:solidFill>
                  <a:srgbClr val="092340"/>
                </a:solidFill>
              </a:rPr>
              <a:t>Accountability: </a:t>
            </a:r>
            <a:r>
              <a:rPr lang="en-AU" dirty="0">
                <a:solidFill>
                  <a:srgbClr val="092340"/>
                </a:solidFill>
              </a:rPr>
              <a:t>Accepting responsibility and meeting commitments, on time and to standard</a:t>
            </a:r>
          </a:p>
          <a:p>
            <a:r>
              <a:rPr lang="en-AU" b="1" dirty="0">
                <a:solidFill>
                  <a:srgbClr val="092340"/>
                </a:solidFill>
              </a:rPr>
              <a:t>Collaboration: </a:t>
            </a:r>
            <a:r>
              <a:rPr lang="en-AU" dirty="0">
                <a:solidFill>
                  <a:srgbClr val="092340"/>
                </a:solidFill>
              </a:rPr>
              <a:t>Together we are stronger</a:t>
            </a:r>
          </a:p>
          <a:p>
            <a:r>
              <a:rPr lang="en-AU" b="1" dirty="0">
                <a:solidFill>
                  <a:srgbClr val="092340"/>
                </a:solidFill>
              </a:rPr>
              <a:t>Respect: </a:t>
            </a:r>
            <a:r>
              <a:rPr lang="en-AU" dirty="0">
                <a:solidFill>
                  <a:srgbClr val="092340"/>
                </a:solidFill>
              </a:rPr>
              <a:t>Trusting others and being trustworthy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00F50-E589-795F-EEC7-4C51B598A537}"/>
              </a:ext>
            </a:extLst>
          </p:cNvPr>
          <p:cNvSpPr txBox="1"/>
          <p:nvPr/>
        </p:nvSpPr>
        <p:spPr>
          <a:xfrm>
            <a:off x="420913" y="1899401"/>
            <a:ext cx="8084457" cy="923330"/>
          </a:xfrm>
          <a:prstGeom prst="rect">
            <a:avLst/>
          </a:prstGeom>
          <a:solidFill>
            <a:srgbClr val="01B6A7"/>
          </a:solidFill>
        </p:spPr>
        <p:txBody>
          <a:bodyPr wrap="square" rtlCol="0">
            <a:spAutoFit/>
          </a:bodyPr>
          <a:lstStyle/>
          <a:p>
            <a:r>
              <a:rPr lang="en-AU" b="1" dirty="0"/>
              <a:t>Our Purpose: </a:t>
            </a:r>
          </a:p>
          <a:p>
            <a:r>
              <a:rPr lang="en-AU" dirty="0"/>
              <a:t>To create a strong community with local opportunities to participate, be active, feel secure, contribute and belong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39BDCB-B0C9-D119-2DC4-E19446CB4F95}"/>
              </a:ext>
            </a:extLst>
          </p:cNvPr>
          <p:cNvSpPr txBox="1"/>
          <p:nvPr/>
        </p:nvSpPr>
        <p:spPr>
          <a:xfrm>
            <a:off x="397565" y="329563"/>
            <a:ext cx="467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9234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Our City </a:t>
            </a:r>
          </a:p>
        </p:txBody>
      </p:sp>
    </p:spTree>
    <p:extLst>
      <p:ext uri="{BB962C8B-B14F-4D97-AF65-F5344CB8AC3E}">
        <p14:creationId xmlns:p14="http://schemas.microsoft.com/office/powerpoint/2010/main" val="2938225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olorful labels with text&#10;&#10;Description automatically generated">
            <a:extLst>
              <a:ext uri="{FF2B5EF4-FFF2-40B4-BE49-F238E27FC236}">
                <a16:creationId xmlns:a16="http://schemas.microsoft.com/office/drawing/2014/main" id="{8B0859B5-9A98-4389-435F-0144F9AB2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63" y="404849"/>
            <a:ext cx="7654759" cy="42921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A82153-551A-0961-0CD6-7D6B260537B5}"/>
              </a:ext>
            </a:extLst>
          </p:cNvPr>
          <p:cNvSpPr txBox="1"/>
          <p:nvPr/>
        </p:nvSpPr>
        <p:spPr>
          <a:xfrm>
            <a:off x="661988" y="1518784"/>
            <a:ext cx="2441277" cy="11289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51DD3-64B8-C1B8-39EF-265A5A87CF49}"/>
              </a:ext>
            </a:extLst>
          </p:cNvPr>
          <p:cNvSpPr txBox="1"/>
          <p:nvPr/>
        </p:nvSpPr>
        <p:spPr>
          <a:xfrm>
            <a:off x="3255665" y="1566409"/>
            <a:ext cx="2441277" cy="11289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51AE22-449F-8494-91E4-A90E723B15C4}"/>
              </a:ext>
            </a:extLst>
          </p:cNvPr>
          <p:cNvSpPr txBox="1"/>
          <p:nvPr/>
        </p:nvSpPr>
        <p:spPr>
          <a:xfrm>
            <a:off x="5803867" y="1518785"/>
            <a:ext cx="2632670" cy="1175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6F6E4F-6E5D-FA1B-A65C-6A61F2BEA579}"/>
              </a:ext>
            </a:extLst>
          </p:cNvPr>
          <p:cNvSpPr txBox="1"/>
          <p:nvPr/>
        </p:nvSpPr>
        <p:spPr>
          <a:xfrm>
            <a:off x="516070" y="2647496"/>
            <a:ext cx="2632670" cy="1175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879EED-B2BE-E944-67CF-CB2875D5B806}"/>
              </a:ext>
            </a:extLst>
          </p:cNvPr>
          <p:cNvSpPr txBox="1"/>
          <p:nvPr/>
        </p:nvSpPr>
        <p:spPr>
          <a:xfrm>
            <a:off x="3218506" y="2680345"/>
            <a:ext cx="2683183" cy="1175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6BDA24-5974-BD7B-3BF9-A1F376B4CD7E}"/>
              </a:ext>
            </a:extLst>
          </p:cNvPr>
          <p:cNvSpPr txBox="1"/>
          <p:nvPr/>
        </p:nvSpPr>
        <p:spPr>
          <a:xfrm>
            <a:off x="5938848" y="2647723"/>
            <a:ext cx="2683183" cy="1175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6C6D5-03F8-DA75-9A7C-602D6640B826}"/>
              </a:ext>
            </a:extLst>
          </p:cNvPr>
          <p:cNvSpPr txBox="1"/>
          <p:nvPr/>
        </p:nvSpPr>
        <p:spPr>
          <a:xfrm>
            <a:off x="3148740" y="3849298"/>
            <a:ext cx="3225389" cy="97797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443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olorful labels with text&#10;&#10;Description automatically generated">
            <a:extLst>
              <a:ext uri="{FF2B5EF4-FFF2-40B4-BE49-F238E27FC236}">
                <a16:creationId xmlns:a16="http://schemas.microsoft.com/office/drawing/2014/main" id="{8B0859B5-9A98-4389-435F-0144F9AB2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63" y="404849"/>
            <a:ext cx="7654759" cy="42921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151DD3-64B8-C1B8-39EF-265A5A87CF49}"/>
              </a:ext>
            </a:extLst>
          </p:cNvPr>
          <p:cNvSpPr txBox="1"/>
          <p:nvPr/>
        </p:nvSpPr>
        <p:spPr>
          <a:xfrm>
            <a:off x="3255665" y="1566409"/>
            <a:ext cx="2441277" cy="11289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51AE22-449F-8494-91E4-A90E723B15C4}"/>
              </a:ext>
            </a:extLst>
          </p:cNvPr>
          <p:cNvSpPr txBox="1"/>
          <p:nvPr/>
        </p:nvSpPr>
        <p:spPr>
          <a:xfrm>
            <a:off x="5803867" y="1518785"/>
            <a:ext cx="2632670" cy="1175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6F6E4F-6E5D-FA1B-A65C-6A61F2BEA579}"/>
              </a:ext>
            </a:extLst>
          </p:cNvPr>
          <p:cNvSpPr txBox="1"/>
          <p:nvPr/>
        </p:nvSpPr>
        <p:spPr>
          <a:xfrm>
            <a:off x="516070" y="2647496"/>
            <a:ext cx="2632670" cy="1175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879EED-B2BE-E944-67CF-CB2875D5B806}"/>
              </a:ext>
            </a:extLst>
          </p:cNvPr>
          <p:cNvSpPr txBox="1"/>
          <p:nvPr/>
        </p:nvSpPr>
        <p:spPr>
          <a:xfrm>
            <a:off x="3218506" y="2680345"/>
            <a:ext cx="2683183" cy="1175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6BDA24-5974-BD7B-3BF9-A1F376B4CD7E}"/>
              </a:ext>
            </a:extLst>
          </p:cNvPr>
          <p:cNvSpPr txBox="1"/>
          <p:nvPr/>
        </p:nvSpPr>
        <p:spPr>
          <a:xfrm>
            <a:off x="5938848" y="2647723"/>
            <a:ext cx="2683183" cy="1175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6C6D5-03F8-DA75-9A7C-602D6640B826}"/>
              </a:ext>
            </a:extLst>
          </p:cNvPr>
          <p:cNvSpPr txBox="1"/>
          <p:nvPr/>
        </p:nvSpPr>
        <p:spPr>
          <a:xfrm>
            <a:off x="3148740" y="3849298"/>
            <a:ext cx="3225389" cy="97797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3020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olorful labels with text&#10;&#10;Description automatically generated">
            <a:extLst>
              <a:ext uri="{FF2B5EF4-FFF2-40B4-BE49-F238E27FC236}">
                <a16:creationId xmlns:a16="http://schemas.microsoft.com/office/drawing/2014/main" id="{8B0859B5-9A98-4389-435F-0144F9AB2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63" y="404849"/>
            <a:ext cx="7654759" cy="42921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51AE22-449F-8494-91E4-A90E723B15C4}"/>
              </a:ext>
            </a:extLst>
          </p:cNvPr>
          <p:cNvSpPr txBox="1"/>
          <p:nvPr/>
        </p:nvSpPr>
        <p:spPr>
          <a:xfrm>
            <a:off x="5803867" y="1518785"/>
            <a:ext cx="2632670" cy="1175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6F6E4F-6E5D-FA1B-A65C-6A61F2BEA579}"/>
              </a:ext>
            </a:extLst>
          </p:cNvPr>
          <p:cNvSpPr txBox="1"/>
          <p:nvPr/>
        </p:nvSpPr>
        <p:spPr>
          <a:xfrm>
            <a:off x="516070" y="2647496"/>
            <a:ext cx="2632670" cy="1175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879EED-B2BE-E944-67CF-CB2875D5B806}"/>
              </a:ext>
            </a:extLst>
          </p:cNvPr>
          <p:cNvSpPr txBox="1"/>
          <p:nvPr/>
        </p:nvSpPr>
        <p:spPr>
          <a:xfrm>
            <a:off x="3218506" y="2680345"/>
            <a:ext cx="2683183" cy="1175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6BDA24-5974-BD7B-3BF9-A1F376B4CD7E}"/>
              </a:ext>
            </a:extLst>
          </p:cNvPr>
          <p:cNvSpPr txBox="1"/>
          <p:nvPr/>
        </p:nvSpPr>
        <p:spPr>
          <a:xfrm>
            <a:off x="5938848" y="2647723"/>
            <a:ext cx="2683183" cy="1175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6C6D5-03F8-DA75-9A7C-602D6640B826}"/>
              </a:ext>
            </a:extLst>
          </p:cNvPr>
          <p:cNvSpPr txBox="1"/>
          <p:nvPr/>
        </p:nvSpPr>
        <p:spPr>
          <a:xfrm>
            <a:off x="3148740" y="3849298"/>
            <a:ext cx="3225389" cy="97797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0895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olorful labels with text&#10;&#10;Description automatically generated">
            <a:extLst>
              <a:ext uri="{FF2B5EF4-FFF2-40B4-BE49-F238E27FC236}">
                <a16:creationId xmlns:a16="http://schemas.microsoft.com/office/drawing/2014/main" id="{8B0859B5-9A98-4389-435F-0144F9AB2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63" y="404849"/>
            <a:ext cx="7654759" cy="42921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6F6E4F-6E5D-FA1B-A65C-6A61F2BEA579}"/>
              </a:ext>
            </a:extLst>
          </p:cNvPr>
          <p:cNvSpPr txBox="1"/>
          <p:nvPr/>
        </p:nvSpPr>
        <p:spPr>
          <a:xfrm>
            <a:off x="516070" y="2647496"/>
            <a:ext cx="2632670" cy="1175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879EED-B2BE-E944-67CF-CB2875D5B806}"/>
              </a:ext>
            </a:extLst>
          </p:cNvPr>
          <p:cNvSpPr txBox="1"/>
          <p:nvPr/>
        </p:nvSpPr>
        <p:spPr>
          <a:xfrm>
            <a:off x="3218506" y="2680345"/>
            <a:ext cx="2683183" cy="1175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6BDA24-5974-BD7B-3BF9-A1F376B4CD7E}"/>
              </a:ext>
            </a:extLst>
          </p:cNvPr>
          <p:cNvSpPr txBox="1"/>
          <p:nvPr/>
        </p:nvSpPr>
        <p:spPr>
          <a:xfrm>
            <a:off x="5938848" y="2647723"/>
            <a:ext cx="2683183" cy="1175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6C6D5-03F8-DA75-9A7C-602D6640B826}"/>
              </a:ext>
            </a:extLst>
          </p:cNvPr>
          <p:cNvSpPr txBox="1"/>
          <p:nvPr/>
        </p:nvSpPr>
        <p:spPr>
          <a:xfrm>
            <a:off x="3148740" y="3849298"/>
            <a:ext cx="3225389" cy="97797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2444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olorful labels with text&#10;&#10;Description automatically generated">
            <a:extLst>
              <a:ext uri="{FF2B5EF4-FFF2-40B4-BE49-F238E27FC236}">
                <a16:creationId xmlns:a16="http://schemas.microsoft.com/office/drawing/2014/main" id="{8B0859B5-9A98-4389-435F-0144F9AB2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63" y="404849"/>
            <a:ext cx="7654759" cy="42921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879EED-B2BE-E944-67CF-CB2875D5B806}"/>
              </a:ext>
            </a:extLst>
          </p:cNvPr>
          <p:cNvSpPr txBox="1"/>
          <p:nvPr/>
        </p:nvSpPr>
        <p:spPr>
          <a:xfrm>
            <a:off x="3218506" y="2680345"/>
            <a:ext cx="2683183" cy="1175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6BDA24-5974-BD7B-3BF9-A1F376B4CD7E}"/>
              </a:ext>
            </a:extLst>
          </p:cNvPr>
          <p:cNvSpPr txBox="1"/>
          <p:nvPr/>
        </p:nvSpPr>
        <p:spPr>
          <a:xfrm>
            <a:off x="5938848" y="2647723"/>
            <a:ext cx="2683183" cy="1175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6C6D5-03F8-DA75-9A7C-602D6640B826}"/>
              </a:ext>
            </a:extLst>
          </p:cNvPr>
          <p:cNvSpPr txBox="1"/>
          <p:nvPr/>
        </p:nvSpPr>
        <p:spPr>
          <a:xfrm>
            <a:off x="3148740" y="3849298"/>
            <a:ext cx="3225389" cy="97797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1014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olorful labels with text&#10;&#10;Description automatically generated">
            <a:extLst>
              <a:ext uri="{FF2B5EF4-FFF2-40B4-BE49-F238E27FC236}">
                <a16:creationId xmlns:a16="http://schemas.microsoft.com/office/drawing/2014/main" id="{8B0859B5-9A98-4389-435F-0144F9AB2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63" y="404849"/>
            <a:ext cx="7654759" cy="42921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6BDA24-5974-BD7B-3BF9-A1F376B4CD7E}"/>
              </a:ext>
            </a:extLst>
          </p:cNvPr>
          <p:cNvSpPr txBox="1"/>
          <p:nvPr/>
        </p:nvSpPr>
        <p:spPr>
          <a:xfrm>
            <a:off x="5938848" y="2647723"/>
            <a:ext cx="2683183" cy="1175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6C6D5-03F8-DA75-9A7C-602D6640B826}"/>
              </a:ext>
            </a:extLst>
          </p:cNvPr>
          <p:cNvSpPr txBox="1"/>
          <p:nvPr/>
        </p:nvSpPr>
        <p:spPr>
          <a:xfrm>
            <a:off x="3148740" y="3849298"/>
            <a:ext cx="3225389" cy="97797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8178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olorful labels with text&#10;&#10;Description automatically generated">
            <a:extLst>
              <a:ext uri="{FF2B5EF4-FFF2-40B4-BE49-F238E27FC236}">
                <a16:creationId xmlns:a16="http://schemas.microsoft.com/office/drawing/2014/main" id="{8B0859B5-9A98-4389-435F-0144F9AB2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63" y="404849"/>
            <a:ext cx="7654759" cy="4292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E6C6D5-03F8-DA75-9A7C-602D6640B826}"/>
              </a:ext>
            </a:extLst>
          </p:cNvPr>
          <p:cNvSpPr txBox="1"/>
          <p:nvPr/>
        </p:nvSpPr>
        <p:spPr>
          <a:xfrm>
            <a:off x="3148740" y="3849298"/>
            <a:ext cx="3225389" cy="97797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3581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olorful labels with text&#10;&#10;Description automatically generated">
            <a:extLst>
              <a:ext uri="{FF2B5EF4-FFF2-40B4-BE49-F238E27FC236}">
                <a16:creationId xmlns:a16="http://schemas.microsoft.com/office/drawing/2014/main" id="{8B0859B5-9A98-4389-435F-0144F9AB2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63" y="404849"/>
            <a:ext cx="7654759" cy="42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07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E46FDF-E5AA-1946-AE1A-C2DA5C9C681F}"/>
              </a:ext>
            </a:extLst>
          </p:cNvPr>
          <p:cNvSpPr txBox="1"/>
          <p:nvPr/>
        </p:nvSpPr>
        <p:spPr>
          <a:xfrm>
            <a:off x="2660444" y="2051085"/>
            <a:ext cx="467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92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of Conduct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9234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77B6283-E982-873B-B775-62D1B701F6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6069565"/>
              </p:ext>
            </p:extLst>
          </p:nvPr>
        </p:nvGraphicFramePr>
        <p:xfrm>
          <a:off x="9675159" y="1185369"/>
          <a:ext cx="8592670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811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DA306D6-DD9D-3D48-B4AD-C3559FEDA272}"/>
              </a:ext>
            </a:extLst>
          </p:cNvPr>
          <p:cNvSpPr txBox="1"/>
          <p:nvPr/>
        </p:nvSpPr>
        <p:spPr>
          <a:xfrm>
            <a:off x="0" y="267004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Induction for community members volunteering in Committees and Advisory / Working Groups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4002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E46FDF-E5AA-1946-AE1A-C2DA5C9C681F}"/>
              </a:ext>
            </a:extLst>
          </p:cNvPr>
          <p:cNvSpPr txBox="1"/>
          <p:nvPr/>
        </p:nvSpPr>
        <p:spPr>
          <a:xfrm>
            <a:off x="552244" y="273085"/>
            <a:ext cx="467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92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of Conduct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9234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DAF917-B4A0-19F5-06C0-BDA6CC205704}"/>
              </a:ext>
            </a:extLst>
          </p:cNvPr>
          <p:cNvSpPr txBox="1"/>
          <p:nvPr/>
        </p:nvSpPr>
        <p:spPr>
          <a:xfrm rot="10800000" flipH="1" flipV="1">
            <a:off x="610181" y="1081418"/>
            <a:ext cx="8114719" cy="1477328"/>
          </a:xfrm>
          <a:prstGeom prst="rect">
            <a:avLst/>
          </a:prstGeom>
          <a:solidFill>
            <a:srgbClr val="01B6A7"/>
          </a:solidFill>
        </p:spPr>
        <p:txBody>
          <a:bodyPr wrap="square" rtlCol="0">
            <a:spAutoFit/>
          </a:bodyPr>
          <a:lstStyle/>
          <a:p>
            <a:pPr lvl="0"/>
            <a:r>
              <a:rPr lang="en-AU" b="0" i="0" dirty="0">
                <a:solidFill>
                  <a:schemeClr val="bg1"/>
                </a:solidFill>
              </a:rPr>
              <a:t>The City of Wanneroo is committed to a work environment that is free from inappropriate conduct including bullying, harassment, discrimination and victimisation; and aims toward an environment where individuals are treated fairly, with dignity, equally and with respect in accordance with the City’s Code of Conduct and Corporate Values. 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30D05-3ECB-6AA8-AF84-DCAF8F01A63C}"/>
              </a:ext>
            </a:extLst>
          </p:cNvPr>
          <p:cNvSpPr txBox="1"/>
          <p:nvPr/>
        </p:nvSpPr>
        <p:spPr>
          <a:xfrm flipH="1">
            <a:off x="610180" y="2711000"/>
            <a:ext cx="8114719" cy="923330"/>
          </a:xfrm>
          <a:prstGeom prst="rect">
            <a:avLst/>
          </a:prstGeom>
          <a:solidFill>
            <a:srgbClr val="01B6A7"/>
          </a:solidFill>
        </p:spPr>
        <p:txBody>
          <a:bodyPr wrap="square" rtlCol="0">
            <a:spAutoFit/>
          </a:bodyPr>
          <a:lstStyle/>
          <a:p>
            <a:pPr lvl="0"/>
            <a:r>
              <a:rPr lang="en-AU" b="0" i="0" dirty="0">
                <a:solidFill>
                  <a:schemeClr val="bg1"/>
                </a:solidFill>
              </a:rPr>
              <a:t>Your Committee Coordinating Officer has provided you with a Code of Conduct in your Induction Pack. Please ensure you have read and understood this document. You will be asked to sign a copy at your first committee / working group meeting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94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E46FDF-E5AA-1946-AE1A-C2DA5C9C681F}"/>
              </a:ext>
            </a:extLst>
          </p:cNvPr>
          <p:cNvSpPr txBox="1"/>
          <p:nvPr/>
        </p:nvSpPr>
        <p:spPr>
          <a:xfrm>
            <a:off x="1684341" y="2248584"/>
            <a:ext cx="5523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92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Work, Health and Safety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9234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D1FB5C-1196-F94A-9371-CB7AE77822EE}"/>
              </a:ext>
            </a:extLst>
          </p:cNvPr>
          <p:cNvSpPr txBox="1"/>
          <p:nvPr/>
        </p:nvSpPr>
        <p:spPr>
          <a:xfrm>
            <a:off x="-1194817" y="6383381"/>
            <a:ext cx="405869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AU" sz="1600" b="0" i="0" dirty="0">
                <a:solidFill>
                  <a:srgbClr val="000000"/>
                </a:solidFill>
                <a:effectLst/>
              </a:rPr>
              <a:t>To ensure you are safe and unharmed during your volunteering, please ensure to adhere to a few guiding principles: </a:t>
            </a:r>
          </a:p>
          <a:p>
            <a:pPr algn="l" fontAlgn="base"/>
            <a:endParaRPr lang="en-AU" sz="1600" b="0" i="0" dirty="0">
              <a:solidFill>
                <a:srgbClr val="000000"/>
              </a:solidFill>
              <a:effectLst/>
            </a:endParaRPr>
          </a:p>
          <a:p>
            <a:pPr marL="285750" indent="-285750" algn="l" fontAlgn="base">
              <a:buFont typeface="Wingdings" panose="05000000000000000000" pitchFamily="2" charset="2"/>
              <a:buChar char="q"/>
            </a:pPr>
            <a:r>
              <a:rPr lang="en-AU" sz="1600" b="0" i="0" dirty="0">
                <a:solidFill>
                  <a:srgbClr val="000000"/>
                </a:solidFill>
                <a:effectLst/>
              </a:rPr>
              <a:t>Always wear safety equipment (PPE) if required for your role</a:t>
            </a:r>
          </a:p>
          <a:p>
            <a:pPr marL="285750" indent="-285750" algn="l" fontAlgn="base">
              <a:buFont typeface="Wingdings" panose="05000000000000000000" pitchFamily="2" charset="2"/>
              <a:buChar char="q"/>
            </a:pPr>
            <a:r>
              <a:rPr lang="en-AU" sz="1600" b="0" i="0" dirty="0">
                <a:solidFill>
                  <a:srgbClr val="000000"/>
                </a:solidFill>
                <a:effectLst/>
              </a:rPr>
              <a:t>Only operate equipment you have been trained and authorised to use</a:t>
            </a:r>
          </a:p>
          <a:p>
            <a:pPr marL="285750" indent="-285750" algn="l" fontAlgn="base">
              <a:buFont typeface="Wingdings" panose="05000000000000000000" pitchFamily="2" charset="2"/>
              <a:buChar char="q"/>
            </a:pPr>
            <a:r>
              <a:rPr lang="en-AU" sz="1600" b="0" i="0" dirty="0">
                <a:solidFill>
                  <a:srgbClr val="000000"/>
                </a:solidFill>
                <a:effectLst/>
              </a:rPr>
              <a:t>Report injuries and hazards to your leader immediately</a:t>
            </a:r>
          </a:p>
          <a:p>
            <a:pPr marL="285750" indent="-285750" algn="l" fontAlgn="base">
              <a:buFont typeface="Wingdings" panose="05000000000000000000" pitchFamily="2" charset="2"/>
              <a:buChar char="q"/>
            </a:pPr>
            <a:r>
              <a:rPr lang="en-AU" sz="1600" b="0" i="0" dirty="0">
                <a:solidFill>
                  <a:srgbClr val="000000"/>
                </a:solidFill>
                <a:effectLst/>
              </a:rPr>
              <a:t>Ensure you are drug and alcohol free. The possession or use of illegal drugs on site is prohibited</a:t>
            </a:r>
          </a:p>
        </p:txBody>
      </p:sp>
      <p:pic>
        <p:nvPicPr>
          <p:cNvPr id="3" name="Picture 2" descr="A group of hard hats&#10;&#10;Description automatically generated">
            <a:extLst>
              <a:ext uri="{FF2B5EF4-FFF2-40B4-BE49-F238E27FC236}">
                <a16:creationId xmlns:a16="http://schemas.microsoft.com/office/drawing/2014/main" id="{33BD84BE-A7EC-B001-CC9B-D51D5C3A9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018" y="1850291"/>
            <a:ext cx="4190080" cy="27575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74E034-0CE2-81B0-93B8-3CA7FF95AAB1}"/>
              </a:ext>
            </a:extLst>
          </p:cNvPr>
          <p:cNvSpPr txBox="1"/>
          <p:nvPr/>
        </p:nvSpPr>
        <p:spPr>
          <a:xfrm>
            <a:off x="-7560854" y="3044423"/>
            <a:ext cx="819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Keeping our people safe is a strong focus in the City of Wanneroo. </a:t>
            </a:r>
          </a:p>
        </p:txBody>
      </p:sp>
    </p:spTree>
    <p:extLst>
      <p:ext uri="{BB962C8B-B14F-4D97-AF65-F5344CB8AC3E}">
        <p14:creationId xmlns:p14="http://schemas.microsoft.com/office/powerpoint/2010/main" val="852252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E46FDF-E5AA-1946-AE1A-C2DA5C9C681F}"/>
              </a:ext>
            </a:extLst>
          </p:cNvPr>
          <p:cNvSpPr txBox="1"/>
          <p:nvPr/>
        </p:nvSpPr>
        <p:spPr>
          <a:xfrm>
            <a:off x="474193" y="279809"/>
            <a:ext cx="5523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92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Work, Health and Safety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9234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D1FB5C-1196-F94A-9371-CB7AE77822EE}"/>
              </a:ext>
            </a:extLst>
          </p:cNvPr>
          <p:cNvSpPr txBox="1"/>
          <p:nvPr/>
        </p:nvSpPr>
        <p:spPr>
          <a:xfrm>
            <a:off x="361608" y="1382345"/>
            <a:ext cx="405869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AU" sz="1600" b="0" i="0" dirty="0">
                <a:solidFill>
                  <a:srgbClr val="000000"/>
                </a:solidFill>
                <a:effectLst/>
              </a:rPr>
              <a:t>To ensure you are safe and unharmed during your volunteering, please ensure to adhere to a few guiding principles: </a:t>
            </a:r>
          </a:p>
          <a:p>
            <a:pPr algn="l" fontAlgn="base"/>
            <a:endParaRPr lang="en-AU" sz="1600" b="0" i="0" dirty="0">
              <a:solidFill>
                <a:srgbClr val="000000"/>
              </a:solidFill>
              <a:effectLst/>
            </a:endParaRPr>
          </a:p>
          <a:p>
            <a:pPr marL="285750" indent="-285750" algn="l" fontAlgn="base">
              <a:buFont typeface="Wingdings" panose="05000000000000000000" pitchFamily="2" charset="2"/>
              <a:buChar char="q"/>
            </a:pPr>
            <a:r>
              <a:rPr lang="en-AU" sz="1600" b="0" i="0" dirty="0">
                <a:solidFill>
                  <a:srgbClr val="000000"/>
                </a:solidFill>
                <a:effectLst/>
              </a:rPr>
              <a:t>Always wear safety equipment (PPE) if required for your role</a:t>
            </a:r>
          </a:p>
          <a:p>
            <a:pPr marL="285750" indent="-285750" algn="l" fontAlgn="base">
              <a:buFont typeface="Wingdings" panose="05000000000000000000" pitchFamily="2" charset="2"/>
              <a:buChar char="q"/>
            </a:pPr>
            <a:r>
              <a:rPr lang="en-AU" sz="1600" b="0" i="0" dirty="0">
                <a:solidFill>
                  <a:srgbClr val="000000"/>
                </a:solidFill>
                <a:effectLst/>
              </a:rPr>
              <a:t>Only operate equipment you have been trained and authorised to use</a:t>
            </a:r>
          </a:p>
          <a:p>
            <a:pPr marL="285750" indent="-285750" algn="l" fontAlgn="base">
              <a:buFont typeface="Wingdings" panose="05000000000000000000" pitchFamily="2" charset="2"/>
              <a:buChar char="q"/>
            </a:pPr>
            <a:r>
              <a:rPr lang="en-AU" sz="1600" b="0" i="0" dirty="0">
                <a:solidFill>
                  <a:srgbClr val="000000"/>
                </a:solidFill>
                <a:effectLst/>
              </a:rPr>
              <a:t>Report injuries and hazards to your leader immediately</a:t>
            </a:r>
          </a:p>
          <a:p>
            <a:pPr marL="285750" indent="-285750" algn="l" fontAlgn="base">
              <a:buFont typeface="Wingdings" panose="05000000000000000000" pitchFamily="2" charset="2"/>
              <a:buChar char="q"/>
            </a:pPr>
            <a:r>
              <a:rPr lang="en-AU" sz="1600" b="0" i="0" dirty="0">
                <a:solidFill>
                  <a:srgbClr val="000000"/>
                </a:solidFill>
                <a:effectLst/>
              </a:rPr>
              <a:t>Ensure you are drug and alcohol free. The possession or use of illegal drugs on site is prohibited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0C3EA7-06CB-074E-9965-DDA0F2072A27}"/>
              </a:ext>
            </a:extLst>
          </p:cNvPr>
          <p:cNvSpPr txBox="1"/>
          <p:nvPr/>
        </p:nvSpPr>
        <p:spPr>
          <a:xfrm>
            <a:off x="5520854" y="2557641"/>
            <a:ext cx="2963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IMAGE HERE</a:t>
            </a:r>
          </a:p>
        </p:txBody>
      </p:sp>
      <p:pic>
        <p:nvPicPr>
          <p:cNvPr id="3" name="Picture 2" descr="A group of hard hats&#10;&#10;Description automatically generated">
            <a:extLst>
              <a:ext uri="{FF2B5EF4-FFF2-40B4-BE49-F238E27FC236}">
                <a16:creationId xmlns:a16="http://schemas.microsoft.com/office/drawing/2014/main" id="{33BD84BE-A7EC-B001-CC9B-D51D5C3A9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129" y="1538421"/>
            <a:ext cx="4190080" cy="27575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74E034-0CE2-81B0-93B8-3CA7FF95AAB1}"/>
              </a:ext>
            </a:extLst>
          </p:cNvPr>
          <p:cNvSpPr txBox="1"/>
          <p:nvPr/>
        </p:nvSpPr>
        <p:spPr>
          <a:xfrm>
            <a:off x="474193" y="926140"/>
            <a:ext cx="819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Keeping our people safe is a strong focus in the City of Wanneroo. </a:t>
            </a:r>
          </a:p>
        </p:txBody>
      </p:sp>
    </p:spTree>
    <p:extLst>
      <p:ext uri="{BB962C8B-B14F-4D97-AF65-F5344CB8AC3E}">
        <p14:creationId xmlns:p14="http://schemas.microsoft.com/office/powerpoint/2010/main" val="1928791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E46FDF-E5AA-1946-AE1A-C2DA5C9C681F}"/>
              </a:ext>
            </a:extLst>
          </p:cNvPr>
          <p:cNvSpPr txBox="1"/>
          <p:nvPr/>
        </p:nvSpPr>
        <p:spPr>
          <a:xfrm>
            <a:off x="2633733" y="2248584"/>
            <a:ext cx="467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9234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Manual Handling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5C31C-6F93-1745-BB7F-E621A4DAB019}"/>
              </a:ext>
            </a:extLst>
          </p:cNvPr>
          <p:cNvSpPr txBox="1"/>
          <p:nvPr/>
        </p:nvSpPr>
        <p:spPr>
          <a:xfrm>
            <a:off x="-4806955" y="1159006"/>
            <a:ext cx="528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1B6A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Please watch this short video</a:t>
            </a:r>
          </a:p>
        </p:txBody>
      </p:sp>
      <p:pic>
        <p:nvPicPr>
          <p:cNvPr id="2" name="Online Media 1" title="Manual Handling - Safety First Safety Basics">
            <a:hlinkClick r:id="" action="ppaction://media"/>
            <a:extLst>
              <a:ext uri="{FF2B5EF4-FFF2-40B4-BE49-F238E27FC236}">
                <a16:creationId xmlns:a16="http://schemas.microsoft.com/office/drawing/2014/main" id="{FBBC4756-9770-022B-0F01-4272361C9B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089532" y="1612796"/>
            <a:ext cx="5868241" cy="331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2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E46FDF-E5AA-1946-AE1A-C2DA5C9C681F}"/>
              </a:ext>
            </a:extLst>
          </p:cNvPr>
          <p:cNvSpPr txBox="1"/>
          <p:nvPr/>
        </p:nvSpPr>
        <p:spPr>
          <a:xfrm>
            <a:off x="474193" y="279809"/>
            <a:ext cx="467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9234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Manual Handling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5C31C-6F93-1745-BB7F-E621A4DAB019}"/>
              </a:ext>
            </a:extLst>
          </p:cNvPr>
          <p:cNvSpPr txBox="1"/>
          <p:nvPr/>
        </p:nvSpPr>
        <p:spPr>
          <a:xfrm>
            <a:off x="474193" y="974340"/>
            <a:ext cx="528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1B6A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Please watch this short video</a:t>
            </a:r>
          </a:p>
        </p:txBody>
      </p:sp>
      <p:pic>
        <p:nvPicPr>
          <p:cNvPr id="2" name="Online Media 1" title="Manual Handling - Safety First Safety Basics">
            <a:hlinkClick r:id="" action="ppaction://media"/>
            <a:extLst>
              <a:ext uri="{FF2B5EF4-FFF2-40B4-BE49-F238E27FC236}">
                <a16:creationId xmlns:a16="http://schemas.microsoft.com/office/drawing/2014/main" id="{FBBC4756-9770-022B-0F01-4272361C9B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8604" y="1457154"/>
            <a:ext cx="5868241" cy="331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99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E46FDF-E5AA-1946-AE1A-C2DA5C9C681F}"/>
              </a:ext>
            </a:extLst>
          </p:cNvPr>
          <p:cNvSpPr txBox="1"/>
          <p:nvPr/>
        </p:nvSpPr>
        <p:spPr>
          <a:xfrm>
            <a:off x="409706" y="2248584"/>
            <a:ext cx="832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92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information and First Aid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9234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D1FB5C-1196-F94A-9371-CB7AE77822EE}"/>
              </a:ext>
            </a:extLst>
          </p:cNvPr>
          <p:cNvSpPr txBox="1"/>
          <p:nvPr/>
        </p:nvSpPr>
        <p:spPr>
          <a:xfrm>
            <a:off x="-2638456" y="5785869"/>
            <a:ext cx="4058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AU" sz="1600" b="0" i="0" dirty="0">
                <a:solidFill>
                  <a:srgbClr val="000000"/>
                </a:solidFill>
                <a:effectLst/>
              </a:rPr>
              <a:t>All City of Wanneroo buildings are equipped with Emergency tools and signage. These will be pointed out to you at your first meeting. </a:t>
            </a:r>
          </a:p>
          <a:p>
            <a:pPr algn="l" fontAlgn="base"/>
            <a:endParaRPr lang="en-AU" sz="1600" b="0" i="0" dirty="0">
              <a:solidFill>
                <a:srgbClr val="000000"/>
              </a:solidFill>
              <a:effectLst/>
            </a:endParaRPr>
          </a:p>
          <a:p>
            <a:pPr algn="l" fontAlgn="base"/>
            <a:r>
              <a:rPr lang="en-AU" sz="1600" b="0" i="0" dirty="0">
                <a:solidFill>
                  <a:srgbClr val="000000"/>
                </a:solidFill>
                <a:effectLst/>
              </a:rPr>
              <a:t>Please familiarise yourself with the location of </a:t>
            </a:r>
            <a:r>
              <a:rPr lang="en-AU" sz="1600" b="1" i="0" dirty="0">
                <a:solidFill>
                  <a:srgbClr val="000000"/>
                </a:solidFill>
                <a:effectLst/>
              </a:rPr>
              <a:t>first aid stations, emergency exits, defibrillator </a:t>
            </a:r>
            <a:r>
              <a:rPr lang="en-AU" sz="1600" b="0" i="0" dirty="0">
                <a:solidFill>
                  <a:srgbClr val="000000"/>
                </a:solidFill>
                <a:effectLst/>
              </a:rPr>
              <a:t>locations and the </a:t>
            </a:r>
            <a:r>
              <a:rPr lang="en-AU" sz="1600" b="1" i="0" dirty="0">
                <a:solidFill>
                  <a:srgbClr val="000000"/>
                </a:solidFill>
                <a:effectLst/>
              </a:rPr>
              <a:t>Facility Wall plans.  </a:t>
            </a:r>
          </a:p>
          <a:p>
            <a:pPr algn="l" fontAlgn="base"/>
            <a:endParaRPr lang="en-AU" sz="1600" b="0" i="0" dirty="0">
              <a:solidFill>
                <a:srgbClr val="000000"/>
              </a:solidFill>
              <a:effectLst/>
            </a:endParaRPr>
          </a:p>
          <a:p>
            <a:pPr algn="l" fontAlgn="base"/>
            <a:r>
              <a:rPr lang="en-AU" sz="1600" b="0" i="0" dirty="0">
                <a:solidFill>
                  <a:srgbClr val="000000"/>
                </a:solidFill>
                <a:effectLst/>
              </a:rPr>
              <a:t>Ensure to update your </a:t>
            </a:r>
            <a:r>
              <a:rPr lang="en-AU" sz="1600" b="1" i="0" dirty="0">
                <a:solidFill>
                  <a:srgbClr val="000000"/>
                </a:solidFill>
                <a:effectLst/>
              </a:rPr>
              <a:t>personal details </a:t>
            </a:r>
            <a:r>
              <a:rPr lang="en-AU" sz="1600" b="0" i="0" dirty="0">
                <a:solidFill>
                  <a:srgbClr val="000000"/>
                </a:solidFill>
                <a:effectLst/>
              </a:rPr>
              <a:t>and </a:t>
            </a:r>
            <a:r>
              <a:rPr lang="en-AU" sz="1600" b="1" i="0" dirty="0">
                <a:solidFill>
                  <a:srgbClr val="000000"/>
                </a:solidFill>
                <a:effectLst/>
              </a:rPr>
              <a:t>Emergency Contact information </a:t>
            </a:r>
            <a:r>
              <a:rPr lang="en-AU" sz="1600" b="0" i="0" dirty="0">
                <a:solidFill>
                  <a:srgbClr val="000000"/>
                </a:solidFill>
                <a:effectLst/>
              </a:rPr>
              <a:t>when required.</a:t>
            </a:r>
          </a:p>
        </p:txBody>
      </p:sp>
      <p:pic>
        <p:nvPicPr>
          <p:cNvPr id="4" name="Picture 3" descr="A white box with red signs on it&#10;&#10;Description automatically generated">
            <a:extLst>
              <a:ext uri="{FF2B5EF4-FFF2-40B4-BE49-F238E27FC236}">
                <a16:creationId xmlns:a16="http://schemas.microsoft.com/office/drawing/2014/main" id="{34734254-8269-3B7D-AB00-FCE28E9E6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206" t="8548" r="10206" b="27920"/>
          <a:stretch/>
        </p:blipFill>
        <p:spPr>
          <a:xfrm rot="5400000">
            <a:off x="8901158" y="6144410"/>
            <a:ext cx="3823896" cy="182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37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E46FDF-E5AA-1946-AE1A-C2DA5C9C681F}"/>
              </a:ext>
            </a:extLst>
          </p:cNvPr>
          <p:cNvSpPr txBox="1"/>
          <p:nvPr/>
        </p:nvSpPr>
        <p:spPr>
          <a:xfrm>
            <a:off x="345219" y="269530"/>
            <a:ext cx="832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92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information and First Aid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9234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D1FB5C-1196-F94A-9371-CB7AE77822EE}"/>
              </a:ext>
            </a:extLst>
          </p:cNvPr>
          <p:cNvSpPr txBox="1"/>
          <p:nvPr/>
        </p:nvSpPr>
        <p:spPr>
          <a:xfrm>
            <a:off x="513306" y="1311146"/>
            <a:ext cx="4058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AU" sz="1600" b="0" i="0" dirty="0">
                <a:solidFill>
                  <a:srgbClr val="000000"/>
                </a:solidFill>
                <a:effectLst/>
              </a:rPr>
              <a:t>All City of Wanneroo buildings are equipped with Emergency tools and signage. These will be pointed out to you at your first meeting. </a:t>
            </a:r>
          </a:p>
          <a:p>
            <a:pPr algn="l" fontAlgn="base"/>
            <a:endParaRPr lang="en-AU" sz="1600" b="0" i="0" dirty="0">
              <a:solidFill>
                <a:srgbClr val="000000"/>
              </a:solidFill>
              <a:effectLst/>
            </a:endParaRPr>
          </a:p>
          <a:p>
            <a:pPr algn="l" fontAlgn="base"/>
            <a:r>
              <a:rPr lang="en-AU" sz="1600" b="0" i="0" dirty="0">
                <a:solidFill>
                  <a:srgbClr val="000000"/>
                </a:solidFill>
                <a:effectLst/>
              </a:rPr>
              <a:t>Please familiarise yourself with the location of </a:t>
            </a:r>
            <a:r>
              <a:rPr lang="en-AU" sz="1600" b="1" i="0" dirty="0">
                <a:solidFill>
                  <a:srgbClr val="000000"/>
                </a:solidFill>
                <a:effectLst/>
              </a:rPr>
              <a:t>first aid stations, emergency exits, defibrillator </a:t>
            </a:r>
            <a:r>
              <a:rPr lang="en-AU" sz="1600" b="0" i="0" dirty="0">
                <a:solidFill>
                  <a:srgbClr val="000000"/>
                </a:solidFill>
                <a:effectLst/>
              </a:rPr>
              <a:t>locations and the </a:t>
            </a:r>
            <a:r>
              <a:rPr lang="en-AU" sz="1600" b="1" i="0" dirty="0">
                <a:solidFill>
                  <a:srgbClr val="000000"/>
                </a:solidFill>
                <a:effectLst/>
              </a:rPr>
              <a:t>Facility Wall plans.  </a:t>
            </a:r>
          </a:p>
          <a:p>
            <a:pPr algn="l" fontAlgn="base"/>
            <a:endParaRPr lang="en-AU" sz="1600" b="0" i="0" dirty="0">
              <a:solidFill>
                <a:srgbClr val="000000"/>
              </a:solidFill>
              <a:effectLst/>
            </a:endParaRPr>
          </a:p>
          <a:p>
            <a:pPr algn="l" fontAlgn="base"/>
            <a:r>
              <a:rPr lang="en-AU" sz="1600" b="0" i="0" dirty="0">
                <a:solidFill>
                  <a:srgbClr val="000000"/>
                </a:solidFill>
                <a:effectLst/>
              </a:rPr>
              <a:t>Ensure to update your </a:t>
            </a:r>
            <a:r>
              <a:rPr lang="en-AU" sz="1600" b="1" i="0" dirty="0">
                <a:solidFill>
                  <a:srgbClr val="000000"/>
                </a:solidFill>
                <a:effectLst/>
              </a:rPr>
              <a:t>personal details </a:t>
            </a:r>
            <a:r>
              <a:rPr lang="en-AU" sz="1600" b="0" i="0" dirty="0">
                <a:solidFill>
                  <a:srgbClr val="000000"/>
                </a:solidFill>
                <a:effectLst/>
              </a:rPr>
              <a:t>and </a:t>
            </a:r>
            <a:r>
              <a:rPr lang="en-AU" sz="1600" b="1" i="0" dirty="0">
                <a:solidFill>
                  <a:srgbClr val="000000"/>
                </a:solidFill>
                <a:effectLst/>
              </a:rPr>
              <a:t>Emergency Contact information </a:t>
            </a:r>
            <a:r>
              <a:rPr lang="en-AU" sz="1600" b="0" i="0" dirty="0">
                <a:solidFill>
                  <a:srgbClr val="000000"/>
                </a:solidFill>
                <a:effectLst/>
              </a:rPr>
              <a:t>when required.</a:t>
            </a:r>
          </a:p>
        </p:txBody>
      </p:sp>
      <p:pic>
        <p:nvPicPr>
          <p:cNvPr id="4" name="Picture 3" descr="A white box with red signs on it&#10;&#10;Description automatically generated">
            <a:extLst>
              <a:ext uri="{FF2B5EF4-FFF2-40B4-BE49-F238E27FC236}">
                <a16:creationId xmlns:a16="http://schemas.microsoft.com/office/drawing/2014/main" id="{34734254-8269-3B7D-AB00-FCE28E9E6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206" t="8548" r="10206" b="27920"/>
          <a:stretch/>
        </p:blipFill>
        <p:spPr>
          <a:xfrm rot="5400000">
            <a:off x="4803622" y="1786276"/>
            <a:ext cx="3823896" cy="182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38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letters on a blue surface&#10;&#10;Description automatically generated">
            <a:extLst>
              <a:ext uri="{FF2B5EF4-FFF2-40B4-BE49-F238E27FC236}">
                <a16:creationId xmlns:a16="http://schemas.microsoft.com/office/drawing/2014/main" id="{2D4B104D-CF2A-FE9C-899E-F92BE332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687" y="0"/>
            <a:ext cx="9350687" cy="5259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D1FB5C-1196-F94A-9371-CB7AE77822EE}"/>
              </a:ext>
            </a:extLst>
          </p:cNvPr>
          <p:cNvSpPr txBox="1"/>
          <p:nvPr/>
        </p:nvSpPr>
        <p:spPr>
          <a:xfrm>
            <a:off x="4675343" y="3056021"/>
            <a:ext cx="4764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b="0" i="0" dirty="0">
                <a:solidFill>
                  <a:srgbClr val="FFFFCC"/>
                </a:solidFill>
                <a:effectLst/>
                <a:latin typeface="Merriweather" panose="00000500000000000000" pitchFamily="2" charset="0"/>
              </a:rPr>
              <a:t>for completing the Volunteer Induction.  </a:t>
            </a:r>
            <a:endParaRPr lang="en-AU" sz="1600" dirty="0">
              <a:solidFill>
                <a:srgbClr val="FFFFCC"/>
              </a:solidFill>
              <a:latin typeface="Merriweather" panose="000005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600" b="0" i="0" dirty="0">
              <a:solidFill>
                <a:srgbClr val="FFFFCC"/>
              </a:solidFill>
              <a:effectLst/>
              <a:latin typeface="Merriweather" panose="000005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b="0" i="0" dirty="0">
                <a:solidFill>
                  <a:srgbClr val="FFFFCC"/>
                </a:solidFill>
                <a:effectLst/>
                <a:latin typeface="Merriweather" panose="00000500000000000000" pitchFamily="2" charset="0"/>
              </a:rPr>
              <a:t>We are looking forward to meeting you in person soon.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600" b="0" i="0" dirty="0">
              <a:solidFill>
                <a:srgbClr val="FFFFCC"/>
              </a:solidFill>
              <a:effectLst/>
              <a:latin typeface="Merriweather" panose="000005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b="0" i="0" dirty="0">
                <a:solidFill>
                  <a:srgbClr val="FFFFCC"/>
                </a:solidFill>
                <a:effectLst/>
                <a:latin typeface="Merriweather" panose="00000500000000000000" pitchFamily="2" charset="0"/>
              </a:rPr>
              <a:t>Should you have any questions or issues, please contact your group administrator.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-up of a thank you message&#10;&#10;Description automatically generated">
            <a:extLst>
              <a:ext uri="{FF2B5EF4-FFF2-40B4-BE49-F238E27FC236}">
                <a16:creationId xmlns:a16="http://schemas.microsoft.com/office/drawing/2014/main" id="{3E84710C-A50C-C9B8-6216-6826892DD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343" y="932578"/>
            <a:ext cx="3635816" cy="198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63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623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E46FDF-E5AA-1946-AE1A-C2DA5C9C681F}"/>
              </a:ext>
            </a:extLst>
          </p:cNvPr>
          <p:cNvSpPr txBox="1"/>
          <p:nvPr/>
        </p:nvSpPr>
        <p:spPr>
          <a:xfrm>
            <a:off x="397565" y="329563"/>
            <a:ext cx="467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9234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Welcome to the City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9234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D1FB5C-1196-F94A-9371-CB7AE77822EE}"/>
              </a:ext>
            </a:extLst>
          </p:cNvPr>
          <p:cNvSpPr txBox="1"/>
          <p:nvPr/>
        </p:nvSpPr>
        <p:spPr>
          <a:xfrm>
            <a:off x="397565" y="1552020"/>
            <a:ext cx="83627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AU" sz="2000" b="0" i="0" dirty="0">
                <a:solidFill>
                  <a:srgbClr val="000000"/>
                </a:solidFill>
                <a:effectLst/>
              </a:rPr>
              <a:t>Welcome to the City of Wanneroo and thank you for offering to give of your time and energy to make the city a better place to live, work </a:t>
            </a:r>
            <a:r>
              <a:rPr lang="en-AU" sz="2000" b="0" i="0">
                <a:solidFill>
                  <a:srgbClr val="000000"/>
                </a:solidFill>
                <a:effectLst/>
              </a:rPr>
              <a:t>and play. </a:t>
            </a:r>
            <a:endParaRPr lang="en-AU" sz="2000" b="0" i="0" dirty="0">
              <a:solidFill>
                <a:srgbClr val="000000"/>
              </a:solidFill>
              <a:effectLst/>
            </a:endParaRPr>
          </a:p>
          <a:p>
            <a:pPr algn="l" fontAlgn="base"/>
            <a:endParaRPr lang="en-AU" sz="2000" b="0" i="0" dirty="0">
              <a:solidFill>
                <a:srgbClr val="000000"/>
              </a:solidFill>
              <a:effectLst/>
            </a:endParaRPr>
          </a:p>
          <a:p>
            <a:pPr algn="l" fontAlgn="base"/>
            <a:r>
              <a:rPr lang="en-AU" sz="2000" b="0" i="0" dirty="0">
                <a:solidFill>
                  <a:srgbClr val="000000"/>
                </a:solidFill>
                <a:effectLst/>
              </a:rPr>
              <a:t>Regardless of where you will be volunteering, or which group you are involved with, you are part of our City of Wanneroo family and we are thankful for your contribution. </a:t>
            </a:r>
          </a:p>
          <a:p>
            <a:pPr algn="l" fontAlgn="base"/>
            <a:endParaRPr lang="en-AU" sz="2000" b="0" i="0" dirty="0">
              <a:solidFill>
                <a:srgbClr val="000000"/>
              </a:solidFill>
              <a:effectLst/>
            </a:endParaRPr>
          </a:p>
          <a:p>
            <a:pPr algn="l" fontAlgn="base"/>
            <a:r>
              <a:rPr lang="en-AU" sz="2000" b="0" i="0" dirty="0">
                <a:solidFill>
                  <a:srgbClr val="000000"/>
                </a:solidFill>
                <a:effectLst/>
              </a:rPr>
              <a:t>This induction will introduce you to our organisational culture, structures and systems.</a:t>
            </a:r>
          </a:p>
        </p:txBody>
      </p:sp>
    </p:spTree>
    <p:extLst>
      <p:ext uri="{BB962C8B-B14F-4D97-AF65-F5344CB8AC3E}">
        <p14:creationId xmlns:p14="http://schemas.microsoft.com/office/powerpoint/2010/main" val="73862534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E46FDF-E5AA-1946-AE1A-C2DA5C9C681F}"/>
              </a:ext>
            </a:extLst>
          </p:cNvPr>
          <p:cNvSpPr txBox="1"/>
          <p:nvPr/>
        </p:nvSpPr>
        <p:spPr>
          <a:xfrm>
            <a:off x="2061627" y="2248584"/>
            <a:ext cx="539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9234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Volunteering benefits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4BC48-4188-C848-1ECB-133D247B3E28}"/>
              </a:ext>
            </a:extLst>
          </p:cNvPr>
          <p:cNvSpPr txBox="1"/>
          <p:nvPr/>
        </p:nvSpPr>
        <p:spPr>
          <a:xfrm>
            <a:off x="-4578804" y="1654276"/>
            <a:ext cx="3699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1B6A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General benefits to volunteering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E06BE98-2334-B096-C25B-6E653E2196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1152253"/>
              </p:ext>
            </p:extLst>
          </p:nvPr>
        </p:nvGraphicFramePr>
        <p:xfrm>
          <a:off x="1206838" y="5347090"/>
          <a:ext cx="6457950" cy="2694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05054B8-987F-8B67-1643-CB4418816B81}"/>
              </a:ext>
            </a:extLst>
          </p:cNvPr>
          <p:cNvSpPr txBox="1"/>
          <p:nvPr/>
        </p:nvSpPr>
        <p:spPr>
          <a:xfrm>
            <a:off x="797667" y="8087524"/>
            <a:ext cx="7548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tabLst>
                <a:tab pos="457200" algn="l"/>
              </a:tabLst>
            </a:pPr>
            <a:r>
              <a:rPr lang="en-AU" sz="1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Volunteering has many personal and professional benefits and we hope you will experience some of them during your involvement in the City.</a:t>
            </a:r>
          </a:p>
        </p:txBody>
      </p:sp>
    </p:spTree>
    <p:extLst>
      <p:ext uri="{BB962C8B-B14F-4D97-AF65-F5344CB8AC3E}">
        <p14:creationId xmlns:p14="http://schemas.microsoft.com/office/powerpoint/2010/main" val="897621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E46FDF-E5AA-1946-AE1A-C2DA5C9C681F}"/>
              </a:ext>
            </a:extLst>
          </p:cNvPr>
          <p:cNvSpPr txBox="1"/>
          <p:nvPr/>
        </p:nvSpPr>
        <p:spPr>
          <a:xfrm>
            <a:off x="2141881" y="259616"/>
            <a:ext cx="539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9234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Volunteering benefits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4BC48-4188-C848-1ECB-133D247B3E28}"/>
              </a:ext>
            </a:extLst>
          </p:cNvPr>
          <p:cNvSpPr txBox="1"/>
          <p:nvPr/>
        </p:nvSpPr>
        <p:spPr>
          <a:xfrm>
            <a:off x="2586266" y="1067817"/>
            <a:ext cx="3699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1B6A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General benefits to volunteering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E06BE98-2334-B096-C25B-6E653E2196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1946523"/>
              </p:ext>
            </p:extLst>
          </p:nvPr>
        </p:nvGraphicFramePr>
        <p:xfrm>
          <a:off x="1343025" y="1437149"/>
          <a:ext cx="6457950" cy="2694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05054B8-987F-8B67-1643-CB4418816B81}"/>
              </a:ext>
            </a:extLst>
          </p:cNvPr>
          <p:cNvSpPr txBox="1"/>
          <p:nvPr/>
        </p:nvSpPr>
        <p:spPr>
          <a:xfrm>
            <a:off x="937252" y="4209008"/>
            <a:ext cx="7548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tabLst>
                <a:tab pos="457200" algn="l"/>
              </a:tabLst>
            </a:pPr>
            <a:r>
              <a:rPr lang="en-AU" sz="1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Volunteering has many personal and professional benefits and we hope you will experience some of them during your involvement in the City.</a:t>
            </a:r>
          </a:p>
        </p:txBody>
      </p:sp>
    </p:spTree>
    <p:extLst>
      <p:ext uri="{BB962C8B-B14F-4D97-AF65-F5344CB8AC3E}">
        <p14:creationId xmlns:p14="http://schemas.microsoft.com/office/powerpoint/2010/main" val="2628916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0" grpId="0">
        <p:bldAsOne/>
      </p:bldGraphic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E46FDF-E5AA-1946-AE1A-C2DA5C9C681F}"/>
              </a:ext>
            </a:extLst>
          </p:cNvPr>
          <p:cNvSpPr txBox="1"/>
          <p:nvPr/>
        </p:nvSpPr>
        <p:spPr>
          <a:xfrm>
            <a:off x="397565" y="329563"/>
            <a:ext cx="723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9234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City of Wanneroo benefits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D1FB5C-1196-F94A-9371-CB7AE77822EE}"/>
              </a:ext>
            </a:extLst>
          </p:cNvPr>
          <p:cNvSpPr txBox="1"/>
          <p:nvPr/>
        </p:nvSpPr>
        <p:spPr>
          <a:xfrm>
            <a:off x="457200" y="1329124"/>
            <a:ext cx="539811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AU" sz="14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The City of Wanneroo offers a range of Employee Assistance resources to its team members. </a:t>
            </a:r>
          </a:p>
          <a:p>
            <a:pPr lvl="0">
              <a:tabLst>
                <a:tab pos="457200" algn="l"/>
              </a:tabLst>
            </a:pPr>
            <a:r>
              <a:rPr lang="en-AU" sz="1400" dirty="0">
                <a:ea typeface="Calibri" panose="020F0502020204030204" pitchFamily="34" charset="0"/>
                <a:cs typeface="Arial" panose="020B0604020202020204" pitchFamily="34" charset="0"/>
              </a:rPr>
              <a:t>You can a</a:t>
            </a:r>
            <a:r>
              <a:rPr lang="en-AU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ccess EAP Counselling, Crisis Counselling Support and a broad range of mental health resources</a:t>
            </a:r>
          </a:p>
          <a:p>
            <a:pPr lvl="0">
              <a:tabLst>
                <a:tab pos="457200" algn="l"/>
              </a:tabLst>
            </a:pPr>
            <a:endParaRPr lang="en-AU" sz="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AU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Call 1300 OUR EAP (1300 687 327)  </a:t>
            </a:r>
          </a:p>
          <a:p>
            <a:pPr marL="342900" lvl="0" indent="-342900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AU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Download the Converge App using the QR code to book online.  Use app access code: </a:t>
            </a:r>
            <a:r>
              <a:rPr lang="en-AU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CITYJNUI</a:t>
            </a:r>
          </a:p>
          <a:p>
            <a:pPr marL="342900" lvl="0" indent="-342900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AU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Visit </a:t>
            </a:r>
            <a:r>
              <a:rPr lang="en-AU" sz="14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www.convergeinternational.com.au</a:t>
            </a:r>
            <a:r>
              <a:rPr lang="en-AU" sz="14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AU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for online resources and the live chat function </a:t>
            </a:r>
            <a:endParaRPr lang="en-AU" sz="1400" b="0" i="0" dirty="0">
              <a:effectLst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4BC48-4188-C848-1ECB-133D247B3E28}"/>
              </a:ext>
            </a:extLst>
          </p:cNvPr>
          <p:cNvSpPr txBox="1"/>
          <p:nvPr/>
        </p:nvSpPr>
        <p:spPr>
          <a:xfrm>
            <a:off x="457199" y="989572"/>
            <a:ext cx="54460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1B6A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Employee Assistance Program (EAP) provision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706A85-C3B5-6C3B-EC20-698514A208EF}"/>
              </a:ext>
            </a:extLst>
          </p:cNvPr>
          <p:cNvSpPr txBox="1"/>
          <p:nvPr/>
        </p:nvSpPr>
        <p:spPr>
          <a:xfrm>
            <a:off x="457200" y="342796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1B6A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Volunteer communication and training </a:t>
            </a:r>
          </a:p>
        </p:txBody>
      </p:sp>
      <p:pic>
        <p:nvPicPr>
          <p:cNvPr id="1026" name="x_Picture 18">
            <a:extLst>
              <a:ext uri="{FF2B5EF4-FFF2-40B4-BE49-F238E27FC236}">
                <a16:creationId xmlns:a16="http://schemas.microsoft.com/office/drawing/2014/main" id="{03D16565-237F-E699-771A-5621D1D2D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682" y="1413509"/>
            <a:ext cx="2665030" cy="171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58C18B-3345-3358-9DC8-212C9DC2BC61}"/>
              </a:ext>
            </a:extLst>
          </p:cNvPr>
          <p:cNvSpPr txBox="1"/>
          <p:nvPr/>
        </p:nvSpPr>
        <p:spPr>
          <a:xfrm>
            <a:off x="457200" y="3797297"/>
            <a:ext cx="8093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cs typeface="Arial" panose="020B0604020202020204" pitchFamily="34" charset="0"/>
              </a:rPr>
              <a:t>You will receive our regular Volunteer News to ensure you are up to date with important City news, upcoming offers to training/ upskilling opportunities and sharing good news stories from across the city and volunteer program.  </a:t>
            </a:r>
          </a:p>
        </p:txBody>
      </p:sp>
    </p:spTree>
    <p:extLst>
      <p:ext uri="{BB962C8B-B14F-4D97-AF65-F5344CB8AC3E}">
        <p14:creationId xmlns:p14="http://schemas.microsoft.com/office/powerpoint/2010/main" val="373533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E46FDF-E5AA-1946-AE1A-C2DA5C9C681F}"/>
              </a:ext>
            </a:extLst>
          </p:cNvPr>
          <p:cNvSpPr txBox="1"/>
          <p:nvPr/>
        </p:nvSpPr>
        <p:spPr>
          <a:xfrm>
            <a:off x="2458593" y="2135616"/>
            <a:ext cx="467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9234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City of Wanneroo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D1FB5C-1196-F94A-9371-CB7AE77822EE}"/>
              </a:ext>
            </a:extLst>
          </p:cNvPr>
          <p:cNvSpPr txBox="1"/>
          <p:nvPr/>
        </p:nvSpPr>
        <p:spPr>
          <a:xfrm>
            <a:off x="9925216" y="1258453"/>
            <a:ext cx="51303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AU" sz="1600" b="0" i="0">
                <a:solidFill>
                  <a:srgbClr val="000000"/>
                </a:solidFill>
                <a:effectLst/>
              </a:rPr>
              <a:t>You have joined one of Australia’s fastest growing councils, currently including 36 suburbs with 213,00 residents calling it home. This is estimated to grow to 370,000 residents by 2041.</a:t>
            </a:r>
          </a:p>
          <a:p>
            <a:pPr algn="l" fontAlgn="base"/>
            <a:endParaRPr lang="en-AU" sz="800" b="0" i="0">
              <a:solidFill>
                <a:srgbClr val="000000"/>
              </a:solidFill>
              <a:effectLst/>
            </a:endParaRPr>
          </a:p>
          <a:p>
            <a:pPr algn="l" fontAlgn="base"/>
            <a:r>
              <a:rPr lang="en-AU" sz="1600" b="0" i="0">
                <a:solidFill>
                  <a:srgbClr val="000000"/>
                </a:solidFill>
                <a:effectLst/>
              </a:rPr>
              <a:t>The City of Wanneroo is a democratically led organisation that consists of an elected Mayor and 14 Councillors. One Councillor is also elected as Deputy Mayor. Collectively, these 15 Members form the Council.</a:t>
            </a:r>
          </a:p>
          <a:p>
            <a:pPr algn="l" fontAlgn="base"/>
            <a:endParaRPr lang="en-AU" sz="800" b="0" i="0">
              <a:solidFill>
                <a:srgbClr val="000000"/>
              </a:solidFill>
              <a:effectLst/>
            </a:endParaRPr>
          </a:p>
          <a:p>
            <a:pPr algn="l" fontAlgn="base"/>
            <a:r>
              <a:rPr lang="en-AU" sz="1600" b="0" i="0">
                <a:solidFill>
                  <a:srgbClr val="000000"/>
                </a:solidFill>
                <a:effectLst/>
              </a:rPr>
              <a:t>Representative Councillors are elected to their respective wards. The Mayor and local Councillors represent the views and opinions of all residents and ratepayers within the City.</a:t>
            </a:r>
            <a:endParaRPr lang="en-AU" sz="16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3" name="Picture 2" descr="A map of the state of alberta&#10;&#10;Description automatically generated">
            <a:extLst>
              <a:ext uri="{FF2B5EF4-FFF2-40B4-BE49-F238E27FC236}">
                <a16:creationId xmlns:a16="http://schemas.microsoft.com/office/drawing/2014/main" id="{EC3ACFF1-1A22-7C29-0D30-2FD77C719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03915" y="870507"/>
            <a:ext cx="3597090" cy="382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49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E46FDF-E5AA-1946-AE1A-C2DA5C9C681F}"/>
              </a:ext>
            </a:extLst>
          </p:cNvPr>
          <p:cNvSpPr txBox="1"/>
          <p:nvPr/>
        </p:nvSpPr>
        <p:spPr>
          <a:xfrm>
            <a:off x="397565" y="329563"/>
            <a:ext cx="467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9234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City of Wanneroo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D1FB5C-1196-F94A-9371-CB7AE77822EE}"/>
              </a:ext>
            </a:extLst>
          </p:cNvPr>
          <p:cNvSpPr txBox="1"/>
          <p:nvPr/>
        </p:nvSpPr>
        <p:spPr>
          <a:xfrm>
            <a:off x="3959845" y="1260598"/>
            <a:ext cx="51303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AU" sz="1600" b="0" i="0">
                <a:solidFill>
                  <a:srgbClr val="000000"/>
                </a:solidFill>
                <a:effectLst/>
              </a:rPr>
              <a:t>You have joined one of Australia’s fastest growing councils, currently including 36 suburbs with 213,00 residents calling it home. This is estimated to grow to 370,000 residents by 2041.</a:t>
            </a:r>
          </a:p>
          <a:p>
            <a:pPr algn="l" fontAlgn="base"/>
            <a:endParaRPr lang="en-AU" sz="800" b="0" i="0">
              <a:solidFill>
                <a:srgbClr val="000000"/>
              </a:solidFill>
              <a:effectLst/>
            </a:endParaRPr>
          </a:p>
          <a:p>
            <a:pPr algn="l" fontAlgn="base"/>
            <a:r>
              <a:rPr lang="en-AU" sz="1600" b="0" i="0">
                <a:solidFill>
                  <a:srgbClr val="000000"/>
                </a:solidFill>
                <a:effectLst/>
              </a:rPr>
              <a:t>The City of Wanneroo is a democratically led organisation that consists of an elected Mayor and 14 Councillors. One Councillor is also elected as Deputy Mayor. Collectively, these 15 Members form the Council.</a:t>
            </a:r>
          </a:p>
          <a:p>
            <a:pPr algn="l" fontAlgn="base"/>
            <a:endParaRPr lang="en-AU" sz="800" b="0" i="0">
              <a:solidFill>
                <a:srgbClr val="000000"/>
              </a:solidFill>
              <a:effectLst/>
            </a:endParaRPr>
          </a:p>
          <a:p>
            <a:pPr algn="l" fontAlgn="base"/>
            <a:r>
              <a:rPr lang="en-AU" sz="1600" b="0" i="0">
                <a:solidFill>
                  <a:srgbClr val="000000"/>
                </a:solidFill>
                <a:effectLst/>
              </a:rPr>
              <a:t>Representative Councillors are elected to their respective wards. The Mayor and local Councillors represent the views and opinions of all residents and ratepayers within the City.</a:t>
            </a:r>
            <a:endParaRPr lang="en-AU" sz="16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0C3EA7-06CB-074E-9965-DDA0F2072A27}"/>
              </a:ext>
            </a:extLst>
          </p:cNvPr>
          <p:cNvSpPr txBox="1"/>
          <p:nvPr/>
        </p:nvSpPr>
        <p:spPr>
          <a:xfrm>
            <a:off x="519483" y="2557641"/>
            <a:ext cx="2963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IMAGE HERE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map of the state of alberta&#10;&#10;Description automatically generated">
            <a:extLst>
              <a:ext uri="{FF2B5EF4-FFF2-40B4-BE49-F238E27FC236}">
                <a16:creationId xmlns:a16="http://schemas.microsoft.com/office/drawing/2014/main" id="{EC3ACFF1-1A22-7C29-0D30-2FD77C719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28" y="1010513"/>
            <a:ext cx="3597090" cy="382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5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BA527E-88B2-03A7-7ADD-89286F0836AB}"/>
              </a:ext>
            </a:extLst>
          </p:cNvPr>
          <p:cNvSpPr txBox="1"/>
          <p:nvPr/>
        </p:nvSpPr>
        <p:spPr>
          <a:xfrm>
            <a:off x="9477826" y="1005217"/>
            <a:ext cx="8084457" cy="646331"/>
          </a:xfrm>
          <a:prstGeom prst="rect">
            <a:avLst/>
          </a:prstGeom>
          <a:solidFill>
            <a:srgbClr val="09234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Our Vision: </a:t>
            </a:r>
          </a:p>
          <a:p>
            <a:r>
              <a:rPr lang="en-AU" dirty="0">
                <a:solidFill>
                  <a:schemeClr val="bg1"/>
                </a:solidFill>
              </a:rPr>
              <a:t>A welcoming community, connected through local opportunities</a:t>
            </a:r>
            <a:r>
              <a:rPr lang="en-AU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7276A4-BAE0-751A-FCE9-9774EAF61364}"/>
              </a:ext>
            </a:extLst>
          </p:cNvPr>
          <p:cNvSpPr txBox="1"/>
          <p:nvPr/>
        </p:nvSpPr>
        <p:spPr>
          <a:xfrm>
            <a:off x="9477826" y="2973534"/>
            <a:ext cx="8084457" cy="2031325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92340"/>
                </a:solidFill>
              </a:rPr>
              <a:t>Our Values: </a:t>
            </a:r>
          </a:p>
          <a:p>
            <a:r>
              <a:rPr lang="en-AU" b="1" dirty="0">
                <a:solidFill>
                  <a:srgbClr val="092340"/>
                </a:solidFill>
              </a:rPr>
              <a:t>Customer Focus: </a:t>
            </a:r>
            <a:r>
              <a:rPr lang="en-AU" dirty="0">
                <a:solidFill>
                  <a:srgbClr val="092340"/>
                </a:solidFill>
              </a:rPr>
              <a:t>Delivering service excellence</a:t>
            </a:r>
          </a:p>
          <a:p>
            <a:r>
              <a:rPr lang="en-AU" b="1" dirty="0">
                <a:solidFill>
                  <a:srgbClr val="092340"/>
                </a:solidFill>
              </a:rPr>
              <a:t>Improvement: </a:t>
            </a:r>
            <a:r>
              <a:rPr lang="en-AU" dirty="0">
                <a:solidFill>
                  <a:srgbClr val="092340"/>
                </a:solidFill>
              </a:rPr>
              <a:t>Finding simpler, smart and better ways of working</a:t>
            </a:r>
          </a:p>
          <a:p>
            <a:r>
              <a:rPr lang="en-AU" b="1" dirty="0">
                <a:solidFill>
                  <a:srgbClr val="092340"/>
                </a:solidFill>
              </a:rPr>
              <a:t>Accountability: </a:t>
            </a:r>
            <a:r>
              <a:rPr lang="en-AU" dirty="0">
                <a:solidFill>
                  <a:srgbClr val="092340"/>
                </a:solidFill>
              </a:rPr>
              <a:t>Accepting responsibility and meeting commitments, on time and to standard</a:t>
            </a:r>
          </a:p>
          <a:p>
            <a:r>
              <a:rPr lang="en-AU" b="1" dirty="0">
                <a:solidFill>
                  <a:srgbClr val="092340"/>
                </a:solidFill>
              </a:rPr>
              <a:t>Collaboration: </a:t>
            </a:r>
            <a:r>
              <a:rPr lang="en-AU" dirty="0">
                <a:solidFill>
                  <a:srgbClr val="092340"/>
                </a:solidFill>
              </a:rPr>
              <a:t>Together we are stronger</a:t>
            </a:r>
          </a:p>
          <a:p>
            <a:r>
              <a:rPr lang="en-AU" b="1" dirty="0">
                <a:solidFill>
                  <a:srgbClr val="092340"/>
                </a:solidFill>
              </a:rPr>
              <a:t>Respect: </a:t>
            </a:r>
            <a:r>
              <a:rPr lang="en-AU" dirty="0">
                <a:solidFill>
                  <a:srgbClr val="092340"/>
                </a:solidFill>
              </a:rPr>
              <a:t>Trusting others and being trustworthy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00F50-E589-795F-EEC7-4C51B598A537}"/>
              </a:ext>
            </a:extLst>
          </p:cNvPr>
          <p:cNvSpPr txBox="1"/>
          <p:nvPr/>
        </p:nvSpPr>
        <p:spPr>
          <a:xfrm>
            <a:off x="9477826" y="1926459"/>
            <a:ext cx="8084457" cy="923330"/>
          </a:xfrm>
          <a:prstGeom prst="rect">
            <a:avLst/>
          </a:prstGeom>
          <a:solidFill>
            <a:srgbClr val="01B6A7"/>
          </a:solidFill>
        </p:spPr>
        <p:txBody>
          <a:bodyPr wrap="square" rtlCol="0">
            <a:spAutoFit/>
          </a:bodyPr>
          <a:lstStyle/>
          <a:p>
            <a:r>
              <a:rPr lang="en-AU" b="1" dirty="0"/>
              <a:t>Our Purpose: </a:t>
            </a:r>
          </a:p>
          <a:p>
            <a:r>
              <a:rPr lang="en-AU" dirty="0"/>
              <a:t>To create a strong community with local opportunities to participate, be active, feel secure, contribute and belong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39BDCB-B0C9-D119-2DC4-E19446CB4F95}"/>
              </a:ext>
            </a:extLst>
          </p:cNvPr>
          <p:cNvSpPr txBox="1"/>
          <p:nvPr/>
        </p:nvSpPr>
        <p:spPr>
          <a:xfrm>
            <a:off x="3399182" y="1931726"/>
            <a:ext cx="2345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9234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Our City </a:t>
            </a:r>
          </a:p>
        </p:txBody>
      </p:sp>
    </p:spTree>
    <p:extLst>
      <p:ext uri="{BB962C8B-B14F-4D97-AF65-F5344CB8AC3E}">
        <p14:creationId xmlns:p14="http://schemas.microsoft.com/office/powerpoint/2010/main" val="1267997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6225</TotalTime>
  <Words>1302</Words>
  <Application>Microsoft Office PowerPoint</Application>
  <PresentationFormat>On-screen Show (16:9)</PresentationFormat>
  <Paragraphs>115</Paragraphs>
  <Slides>28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Lato</vt:lpstr>
      <vt:lpstr>Merriweather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Terblanche, Kathrin</cp:lastModifiedBy>
  <cp:revision>15</cp:revision>
  <dcterms:created xsi:type="dcterms:W3CDTF">2021-11-03T05:59:58Z</dcterms:created>
  <dcterms:modified xsi:type="dcterms:W3CDTF">2023-12-11T02:04:08Z</dcterms:modified>
</cp:coreProperties>
</file>